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2.xml" ContentType="application/vnd.openxmlformats-officedocument.presentationml.comments+xml"/>
  <Override PartName="/ppt/notesSlides/notesSlide37.xml" ContentType="application/vnd.openxmlformats-officedocument.presentationml.notesSlide+xml"/>
  <Override PartName="/ppt/comments/comment3.xml" ContentType="application/vnd.openxmlformats-officedocument.presentationml.comments+xml"/>
  <Override PartName="/ppt/notesSlides/notesSlide38.xml" ContentType="application/vnd.openxmlformats-officedocument.presentationml.notesSlide+xml"/>
  <Override PartName="/ppt/comments/comment4.xml" ContentType="application/vnd.openxmlformats-officedocument.presentationml.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omments/comment5.xml" ContentType="application/vnd.openxmlformats-officedocument.presentationml.comment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 id="2147483687" r:id="rId6"/>
    <p:sldMasterId id="2147483692" r:id="rId7"/>
  </p:sldMasterIdLst>
  <p:notesMasterIdLst>
    <p:notesMasterId r:id="rId68"/>
  </p:notesMasterIdLst>
  <p:sldIdLst>
    <p:sldId id="378" r:id="rId8"/>
    <p:sldId id="285" r:id="rId9"/>
    <p:sldId id="845" r:id="rId10"/>
    <p:sldId id="795" r:id="rId11"/>
    <p:sldId id="697" r:id="rId12"/>
    <p:sldId id="699" r:id="rId13"/>
    <p:sldId id="701" r:id="rId14"/>
    <p:sldId id="702" r:id="rId15"/>
    <p:sldId id="703" r:id="rId16"/>
    <p:sldId id="50029" r:id="rId17"/>
    <p:sldId id="50030" r:id="rId18"/>
    <p:sldId id="1107" r:id="rId19"/>
    <p:sldId id="273" r:id="rId20"/>
    <p:sldId id="50088" r:id="rId21"/>
    <p:sldId id="50033" r:id="rId22"/>
    <p:sldId id="50032" r:id="rId23"/>
    <p:sldId id="50034" r:id="rId24"/>
    <p:sldId id="50035" r:id="rId25"/>
    <p:sldId id="50036" r:id="rId26"/>
    <p:sldId id="50037" r:id="rId27"/>
    <p:sldId id="50039" r:id="rId28"/>
    <p:sldId id="50093" r:id="rId29"/>
    <p:sldId id="50038" r:id="rId30"/>
    <p:sldId id="50094" r:id="rId31"/>
    <p:sldId id="50089" r:id="rId32"/>
    <p:sldId id="50041" r:id="rId33"/>
    <p:sldId id="50091" r:id="rId34"/>
    <p:sldId id="50044" r:id="rId35"/>
    <p:sldId id="50095" r:id="rId36"/>
    <p:sldId id="50043" r:id="rId37"/>
    <p:sldId id="50096" r:id="rId38"/>
    <p:sldId id="50092" r:id="rId39"/>
    <p:sldId id="50046" r:id="rId40"/>
    <p:sldId id="50047" r:id="rId41"/>
    <p:sldId id="884" r:id="rId42"/>
    <p:sldId id="50072" r:id="rId43"/>
    <p:sldId id="50074" r:id="rId44"/>
    <p:sldId id="50073" r:id="rId45"/>
    <p:sldId id="50075" r:id="rId46"/>
    <p:sldId id="50077" r:id="rId47"/>
    <p:sldId id="50079" r:id="rId48"/>
    <p:sldId id="714" r:id="rId49"/>
    <p:sldId id="50080" r:id="rId50"/>
    <p:sldId id="50081" r:id="rId51"/>
    <p:sldId id="50082" r:id="rId52"/>
    <p:sldId id="50083" r:id="rId53"/>
    <p:sldId id="50084" r:id="rId54"/>
    <p:sldId id="50085" r:id="rId55"/>
    <p:sldId id="278" r:id="rId56"/>
    <p:sldId id="50086" r:id="rId57"/>
    <p:sldId id="299" r:id="rId58"/>
    <p:sldId id="300" r:id="rId59"/>
    <p:sldId id="301" r:id="rId60"/>
    <p:sldId id="302" r:id="rId61"/>
    <p:sldId id="303" r:id="rId62"/>
    <p:sldId id="50058" r:id="rId63"/>
    <p:sldId id="279" r:id="rId64"/>
    <p:sldId id="50061" r:id="rId65"/>
    <p:sldId id="50067" r:id="rId66"/>
    <p:sldId id="50087"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ulz, Dirk-Patrik, 1" initials="SD1" lastIdx="22" clrIdx="0">
    <p:extLst>
      <p:ext uri="{19B8F6BF-5375-455C-9EA6-DF929625EA0E}">
        <p15:presenceInfo xmlns:p15="http://schemas.microsoft.com/office/powerpoint/2012/main" userId="Schulz, Dirk-Patrik, 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36617A-BABB-4CD1-484C-283E0AA5A4B6}" v="1" dt="2025-07-30T12:06:59.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74939" autoAdjust="0"/>
  </p:normalViewPr>
  <p:slideViewPr>
    <p:cSldViewPr snapToGrid="0">
      <p:cViewPr varScale="1">
        <p:scale>
          <a:sx n="55" d="100"/>
          <a:sy n="55" d="100"/>
        </p:scale>
        <p:origin x="10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Palli Oliver Sorabjee" userId="91bb8fc1-812b-4488-b20e-63435ccc63aa" providerId="ADAL" clId="{12AD62B0-42D3-4A4C-98CF-D0A5FEDD0389}"/>
    <pc:docChg chg="undo custSel modSld">
      <pc:chgData name="Jordan Palli Oliver Sorabjee" userId="91bb8fc1-812b-4488-b20e-63435ccc63aa" providerId="ADAL" clId="{12AD62B0-42D3-4A4C-98CF-D0A5FEDD0389}" dt="2025-05-21T12:32:59.981" v="22" actId="207"/>
      <pc:docMkLst>
        <pc:docMk/>
      </pc:docMkLst>
      <pc:sldChg chg="modSp mod">
        <pc:chgData name="Jordan Palli Oliver Sorabjee" userId="91bb8fc1-812b-4488-b20e-63435ccc63aa" providerId="ADAL" clId="{12AD62B0-42D3-4A4C-98CF-D0A5FEDD0389}" dt="2025-05-21T12:31:45.836" v="12" actId="207"/>
        <pc:sldMkLst>
          <pc:docMk/>
          <pc:sldMk cId="3599727162" sldId="50034"/>
        </pc:sldMkLst>
      </pc:sldChg>
      <pc:sldChg chg="modSp mod">
        <pc:chgData name="Jordan Palli Oliver Sorabjee" userId="91bb8fc1-812b-4488-b20e-63435ccc63aa" providerId="ADAL" clId="{12AD62B0-42D3-4A4C-98CF-D0A5FEDD0389}" dt="2025-05-21T12:31:54.171" v="13" actId="207"/>
        <pc:sldMkLst>
          <pc:docMk/>
          <pc:sldMk cId="1326566637" sldId="50035"/>
        </pc:sldMkLst>
      </pc:sldChg>
      <pc:sldChg chg="modSp mod">
        <pc:chgData name="Jordan Palli Oliver Sorabjee" userId="91bb8fc1-812b-4488-b20e-63435ccc63aa" providerId="ADAL" clId="{12AD62B0-42D3-4A4C-98CF-D0A5FEDD0389}" dt="2025-05-21T12:31:59.039" v="14" actId="207"/>
        <pc:sldMkLst>
          <pc:docMk/>
          <pc:sldMk cId="2107938171" sldId="50036"/>
        </pc:sldMkLst>
      </pc:sldChg>
      <pc:sldChg chg="modSp mod">
        <pc:chgData name="Jordan Palli Oliver Sorabjee" userId="91bb8fc1-812b-4488-b20e-63435ccc63aa" providerId="ADAL" clId="{12AD62B0-42D3-4A4C-98CF-D0A5FEDD0389}" dt="2025-05-21T12:32:05.249" v="15" actId="207"/>
        <pc:sldMkLst>
          <pc:docMk/>
          <pc:sldMk cId="201085579" sldId="50037"/>
        </pc:sldMkLst>
      </pc:sldChg>
      <pc:sldChg chg="mod modShow">
        <pc:chgData name="Jordan Palli Oliver Sorabjee" userId="91bb8fc1-812b-4488-b20e-63435ccc63aa" providerId="ADAL" clId="{12AD62B0-42D3-4A4C-98CF-D0A5FEDD0389}" dt="2025-05-21T12:32:28.447" v="18" actId="729"/>
        <pc:sldMkLst>
          <pc:docMk/>
          <pc:sldMk cId="1921086350" sldId="50038"/>
        </pc:sldMkLst>
      </pc:sldChg>
      <pc:sldChg chg="modSp mod">
        <pc:chgData name="Jordan Palli Oliver Sorabjee" userId="91bb8fc1-812b-4488-b20e-63435ccc63aa" providerId="ADAL" clId="{12AD62B0-42D3-4A4C-98CF-D0A5FEDD0389}" dt="2025-05-21T12:32:10.575" v="16" actId="207"/>
        <pc:sldMkLst>
          <pc:docMk/>
          <pc:sldMk cId="4231211216" sldId="50039"/>
        </pc:sldMkLst>
      </pc:sldChg>
      <pc:sldChg chg="modSp mod">
        <pc:chgData name="Jordan Palli Oliver Sorabjee" userId="91bb8fc1-812b-4488-b20e-63435ccc63aa" providerId="ADAL" clId="{12AD62B0-42D3-4A4C-98CF-D0A5FEDD0389}" dt="2025-05-21T12:31:38.206" v="11" actId="207"/>
        <pc:sldMkLst>
          <pc:docMk/>
          <pc:sldMk cId="765975860" sldId="50088"/>
        </pc:sldMkLst>
      </pc:sldChg>
      <pc:sldChg chg="modSp mod">
        <pc:chgData name="Jordan Palli Oliver Sorabjee" userId="91bb8fc1-812b-4488-b20e-63435ccc63aa" providerId="ADAL" clId="{12AD62B0-42D3-4A4C-98CF-D0A5FEDD0389}" dt="2025-05-21T12:32:42.029" v="20" actId="207"/>
        <pc:sldMkLst>
          <pc:docMk/>
          <pc:sldMk cId="2086380047" sldId="50089"/>
        </pc:sldMkLst>
      </pc:sldChg>
      <pc:sldChg chg="modSp mod">
        <pc:chgData name="Jordan Palli Oliver Sorabjee" userId="91bb8fc1-812b-4488-b20e-63435ccc63aa" providerId="ADAL" clId="{12AD62B0-42D3-4A4C-98CF-D0A5FEDD0389}" dt="2025-05-21T12:32:53.720" v="21" actId="207"/>
        <pc:sldMkLst>
          <pc:docMk/>
          <pc:sldMk cId="2433754106" sldId="50091"/>
        </pc:sldMkLst>
      </pc:sldChg>
      <pc:sldChg chg="modSp mod">
        <pc:chgData name="Jordan Palli Oliver Sorabjee" userId="91bb8fc1-812b-4488-b20e-63435ccc63aa" providerId="ADAL" clId="{12AD62B0-42D3-4A4C-98CF-D0A5FEDD0389}" dt="2025-05-21T12:32:59.981" v="22" actId="207"/>
        <pc:sldMkLst>
          <pc:docMk/>
          <pc:sldMk cId="3267043098" sldId="50092"/>
        </pc:sldMkLst>
      </pc:sldChg>
      <pc:sldChg chg="modSp mod">
        <pc:chgData name="Jordan Palli Oliver Sorabjee" userId="91bb8fc1-812b-4488-b20e-63435ccc63aa" providerId="ADAL" clId="{12AD62B0-42D3-4A4C-98CF-D0A5FEDD0389}" dt="2025-05-21T12:32:18.163" v="17" actId="207"/>
        <pc:sldMkLst>
          <pc:docMk/>
          <pc:sldMk cId="2989934189" sldId="50093"/>
        </pc:sldMkLst>
      </pc:sldChg>
      <pc:sldChg chg="mod modShow">
        <pc:chgData name="Jordan Palli Oliver Sorabjee" userId="91bb8fc1-812b-4488-b20e-63435ccc63aa" providerId="ADAL" clId="{12AD62B0-42D3-4A4C-98CF-D0A5FEDD0389}" dt="2025-05-21T12:32:37.941" v="19" actId="729"/>
        <pc:sldMkLst>
          <pc:docMk/>
          <pc:sldMk cId="3985563904" sldId="50094"/>
        </pc:sldMkLst>
      </pc:sldChg>
    </pc:docChg>
  </pc:docChgLst>
  <pc:docChgLst>
    <pc:chgData name="Clodagh Elizabeth Mc Connell" userId="S::clodagh.mcconnell@un.org::9a1b7d91-46a8-42af-be36-97d15e601790" providerId="AD" clId="Web-{C136617A-BABB-4CD1-484C-283E0AA5A4B6}"/>
    <pc:docChg chg="modSld">
      <pc:chgData name="Clodagh Elizabeth Mc Connell" userId="S::clodagh.mcconnell@un.org::9a1b7d91-46a8-42af-be36-97d15e601790" providerId="AD" clId="Web-{C136617A-BABB-4CD1-484C-283E0AA5A4B6}" dt="2025-07-30T12:06:55.189" v="0"/>
      <pc:docMkLst>
        <pc:docMk/>
      </pc:docMkLst>
      <pc:sldChg chg="modNotes">
        <pc:chgData name="Clodagh Elizabeth Mc Connell" userId="S::clodagh.mcconnell@un.org::9a1b7d91-46a8-42af-be36-97d15e601790" providerId="AD" clId="Web-{C136617A-BABB-4CD1-484C-283E0AA5A4B6}" dt="2025-07-30T12:06:55.189" v="0"/>
        <pc:sldMkLst>
          <pc:docMk/>
          <pc:sldMk cId="1274614902" sldId="301"/>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5-03-26T10:31:53.596" idx="11">
    <p:pos x="10" y="10"/>
    <p:text>Aline it with the lesson about building search. Take care about the notes</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5-03-26T10:39:02.184" idx="15">
    <p:pos x="2800" y="1882"/>
    <p:text>Align with the reviewed reqirements of the search team composition</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5-03-26T11:44:43.159" idx="16">
    <p:pos x="10" y="10"/>
    <p:text>Check the wording on the slide and in the notes regarding function and rank</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5-03-26T11:45:45.132" idx="17">
    <p:pos x="10" y="10"/>
    <p:text>Check the wording on the slide and the notes regarding function and rank</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5-03-26T12:03:18.965" idx="20">
    <p:pos x="10" y="10"/>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6D8DC9-68F8-418F-BEA5-0A696EE61110}"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5F0D0351-C948-44D6-82FB-78F1DA8D5798}">
      <dgm:prSet custT="1"/>
      <dgm:spPr/>
      <dgm:t>
        <a:bodyPr/>
        <a:lstStyle/>
        <a:p>
          <a:r>
            <a:rPr lang="en-US" sz="2800" b="0" i="0" dirty="0">
              <a:latin typeface="Century Gothic" panose="020B0502020202020204" pitchFamily="34" charset="0"/>
            </a:rPr>
            <a:t>At the end of this lesson, the participant will be able to differentiate the levels of search and explain the capabilities and limitations of intermediate search</a:t>
          </a:r>
          <a:endParaRPr lang="en-US" sz="2800" dirty="0">
            <a:latin typeface="Century Gothic" panose="020B0502020202020204" pitchFamily="34" charset="0"/>
          </a:endParaRPr>
        </a:p>
      </dgm:t>
    </dgm:pt>
    <dgm:pt modelId="{A0D9D8D8-66B5-4836-8BC0-8599D45EDB10}" type="parTrans" cxnId="{CF424915-FF7D-44E1-B920-D9E18AE5D258}">
      <dgm:prSet/>
      <dgm:spPr/>
      <dgm:t>
        <a:bodyPr/>
        <a:lstStyle/>
        <a:p>
          <a:endParaRPr lang="en-US"/>
        </a:p>
      </dgm:t>
    </dgm:pt>
    <dgm:pt modelId="{0F26A9E0-8D6C-4B62-AFEF-3852252B131F}" type="sibTrans" cxnId="{CF424915-FF7D-44E1-B920-D9E18AE5D258}">
      <dgm:prSet/>
      <dgm:spPr/>
      <dgm:t>
        <a:bodyPr/>
        <a:lstStyle/>
        <a:p>
          <a:endParaRPr lang="en-US"/>
        </a:p>
      </dgm:t>
    </dgm:pt>
    <dgm:pt modelId="{540BE59A-BFA0-43CE-AB6B-F1A04187FCDE}" type="pres">
      <dgm:prSet presAssocID="{566D8DC9-68F8-418F-BEA5-0A696EE61110}" presName="diagram" presStyleCnt="0">
        <dgm:presLayoutVars>
          <dgm:dir/>
          <dgm:resizeHandles val="exact"/>
        </dgm:presLayoutVars>
      </dgm:prSet>
      <dgm:spPr/>
    </dgm:pt>
    <dgm:pt modelId="{9FCDC396-3618-46C4-BFF0-75B8D72DEB1A}" type="pres">
      <dgm:prSet presAssocID="{5F0D0351-C948-44D6-82FB-78F1DA8D5798}" presName="node" presStyleLbl="node1" presStyleIdx="0" presStyleCnt="1">
        <dgm:presLayoutVars>
          <dgm:bulletEnabled val="1"/>
        </dgm:presLayoutVars>
      </dgm:prSet>
      <dgm:spPr/>
    </dgm:pt>
  </dgm:ptLst>
  <dgm:cxnLst>
    <dgm:cxn modelId="{CF424915-FF7D-44E1-B920-D9E18AE5D258}" srcId="{566D8DC9-68F8-418F-BEA5-0A696EE61110}" destId="{5F0D0351-C948-44D6-82FB-78F1DA8D5798}" srcOrd="0" destOrd="0" parTransId="{A0D9D8D8-66B5-4836-8BC0-8599D45EDB10}" sibTransId="{0F26A9E0-8D6C-4B62-AFEF-3852252B131F}"/>
    <dgm:cxn modelId="{63340528-05E7-4D99-9594-2D8DDC99CF3F}" type="presOf" srcId="{566D8DC9-68F8-418F-BEA5-0A696EE61110}" destId="{540BE59A-BFA0-43CE-AB6B-F1A04187FCDE}" srcOrd="0" destOrd="0" presId="urn:microsoft.com/office/officeart/2005/8/layout/default"/>
    <dgm:cxn modelId="{CC57F5A4-D985-416C-BA99-320F7F1B8A20}" type="presOf" srcId="{5F0D0351-C948-44D6-82FB-78F1DA8D5798}" destId="{9FCDC396-3618-46C4-BFF0-75B8D72DEB1A}" srcOrd="0" destOrd="0" presId="urn:microsoft.com/office/officeart/2005/8/layout/default"/>
    <dgm:cxn modelId="{3C393FAB-61CF-473A-BAA6-BCDB54FE7F65}" type="presParOf" srcId="{540BE59A-BFA0-43CE-AB6B-F1A04187FCDE}" destId="{9FCDC396-3618-46C4-BFF0-75B8D72DEB1A}"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2D22C2-7CB7-48B4-AD08-D59E34CD063D}" type="doc">
      <dgm:prSet loTypeId="urn:microsoft.com/office/officeart/2005/8/layout/list1" loCatId="list" qsTypeId="urn:microsoft.com/office/officeart/2005/8/quickstyle/simple4" qsCatId="simple" csTypeId="urn:microsoft.com/office/officeart/2005/8/colors/accent5_4" csCatId="accent5" phldr="1"/>
      <dgm:spPr/>
      <dgm:t>
        <a:bodyPr/>
        <a:lstStyle/>
        <a:p>
          <a:endParaRPr lang="en-US"/>
        </a:p>
      </dgm:t>
    </dgm:pt>
    <dgm:pt modelId="{3A72FD93-35C8-4343-BEF9-ECB8F0BA0E83}">
      <dgm:prSet custT="1"/>
      <dgm:spPr/>
      <dgm:t>
        <a:bodyPr/>
        <a:lstStyle/>
        <a:p>
          <a:r>
            <a:rPr lang="en-US" sz="2400" dirty="0">
              <a:latin typeface="Century Gothic" panose="020B0502020202020204" pitchFamily="34" charset="0"/>
            </a:rPr>
            <a:t>2.1.1 Introduction</a:t>
          </a:r>
        </a:p>
      </dgm:t>
    </dgm:pt>
    <dgm:pt modelId="{EDE1F088-E7F5-4A25-A428-9D3CC621996B}" type="parTrans" cxnId="{7C61C00F-EDB5-460A-861E-2D6D36559CF2}">
      <dgm:prSet/>
      <dgm:spPr/>
      <dgm:t>
        <a:bodyPr/>
        <a:lstStyle/>
        <a:p>
          <a:endParaRPr lang="en-US">
            <a:latin typeface="Century Gothic" panose="020B0502020202020204" pitchFamily="34" charset="0"/>
          </a:endParaRPr>
        </a:p>
      </dgm:t>
    </dgm:pt>
    <dgm:pt modelId="{C9048D2F-58E5-4539-9B90-0EEA68DEC1C3}" type="sibTrans" cxnId="{7C61C00F-EDB5-460A-861E-2D6D36559CF2}">
      <dgm:prSet/>
      <dgm:spPr/>
      <dgm:t>
        <a:bodyPr/>
        <a:lstStyle/>
        <a:p>
          <a:endParaRPr lang="en-US">
            <a:latin typeface="Century Gothic" panose="020B0502020202020204" pitchFamily="34" charset="0"/>
          </a:endParaRPr>
        </a:p>
      </dgm:t>
    </dgm:pt>
    <dgm:pt modelId="{B0F37CAC-763A-4C19-ACE1-7CF552454FD9}">
      <dgm:prSet custT="1"/>
      <dgm:spPr/>
      <dgm:t>
        <a:bodyPr/>
        <a:lstStyle/>
        <a:p>
          <a:r>
            <a:rPr lang="en-US" sz="2400" dirty="0">
              <a:latin typeface="Century Gothic" panose="020B0502020202020204" pitchFamily="34" charset="0"/>
            </a:rPr>
            <a:t>2.1.2 Levels of Search </a:t>
          </a:r>
          <a:endParaRPr lang="en-GB" sz="2400" dirty="0">
            <a:latin typeface="Century Gothic" panose="020B0502020202020204" pitchFamily="34" charset="0"/>
          </a:endParaRPr>
        </a:p>
      </dgm:t>
    </dgm:pt>
    <dgm:pt modelId="{14FDFCD1-D44B-4CD9-8CA7-A98A698CD36C}" type="parTrans" cxnId="{D6A57390-89C1-4856-A7B7-D0D1B4598DF9}">
      <dgm:prSet/>
      <dgm:spPr/>
      <dgm:t>
        <a:bodyPr/>
        <a:lstStyle/>
        <a:p>
          <a:endParaRPr lang="en-GB"/>
        </a:p>
      </dgm:t>
    </dgm:pt>
    <dgm:pt modelId="{07015DBF-520B-43AE-AE9D-2408903ACF8E}" type="sibTrans" cxnId="{D6A57390-89C1-4856-A7B7-D0D1B4598DF9}">
      <dgm:prSet/>
      <dgm:spPr/>
      <dgm:t>
        <a:bodyPr/>
        <a:lstStyle/>
        <a:p>
          <a:endParaRPr lang="en-GB"/>
        </a:p>
      </dgm:t>
    </dgm:pt>
    <dgm:pt modelId="{95E331F6-F70E-43FC-968E-7814A1575F8B}">
      <dgm:prSet custT="1"/>
      <dgm:spPr/>
      <dgm:t>
        <a:bodyPr/>
        <a:lstStyle/>
        <a:p>
          <a:r>
            <a:rPr lang="en-US" sz="2400" dirty="0">
              <a:latin typeface="Century Gothic" panose="020B0502020202020204" pitchFamily="34" charset="0"/>
            </a:rPr>
            <a:t>2.1.3 Different Types of Search</a:t>
          </a:r>
          <a:endParaRPr lang="en-GB" sz="2400" dirty="0">
            <a:latin typeface="Century Gothic" panose="020B0502020202020204" pitchFamily="34" charset="0"/>
          </a:endParaRPr>
        </a:p>
      </dgm:t>
    </dgm:pt>
    <dgm:pt modelId="{919D4225-2BA6-42EF-AC5D-5890332BC663}" type="parTrans" cxnId="{7A461EBB-33AF-4207-AFA2-C84AC2AB76B4}">
      <dgm:prSet/>
      <dgm:spPr/>
      <dgm:t>
        <a:bodyPr/>
        <a:lstStyle/>
        <a:p>
          <a:endParaRPr lang="en-GB"/>
        </a:p>
      </dgm:t>
    </dgm:pt>
    <dgm:pt modelId="{947310EF-0EA9-49C1-AB06-4BECD0B12BA8}" type="sibTrans" cxnId="{7A461EBB-33AF-4207-AFA2-C84AC2AB76B4}">
      <dgm:prSet/>
      <dgm:spPr/>
      <dgm:t>
        <a:bodyPr/>
        <a:lstStyle/>
        <a:p>
          <a:endParaRPr lang="en-GB"/>
        </a:p>
      </dgm:t>
    </dgm:pt>
    <dgm:pt modelId="{DF78300E-7F91-49C7-9E79-D057048DC163}">
      <dgm:prSet custT="1"/>
      <dgm:spPr/>
      <dgm:t>
        <a:bodyPr/>
        <a:lstStyle/>
        <a:p>
          <a:r>
            <a:rPr lang="en-US" sz="2400" dirty="0">
              <a:latin typeface="Century Gothic" panose="020B0502020202020204" pitchFamily="34" charset="0"/>
            </a:rPr>
            <a:t>2.1.4 Search Team Structure and Roles</a:t>
          </a:r>
          <a:endParaRPr lang="en-GB" sz="2400" dirty="0">
            <a:latin typeface="Century Gothic" panose="020B0502020202020204" pitchFamily="34" charset="0"/>
          </a:endParaRPr>
        </a:p>
      </dgm:t>
    </dgm:pt>
    <dgm:pt modelId="{307A6DCD-E6C0-41A2-9097-FFB95863B078}" type="parTrans" cxnId="{D44EE1AF-A4C1-496E-BCF1-DBB1040F8958}">
      <dgm:prSet/>
      <dgm:spPr/>
      <dgm:t>
        <a:bodyPr/>
        <a:lstStyle/>
        <a:p>
          <a:endParaRPr lang="en-GB"/>
        </a:p>
      </dgm:t>
    </dgm:pt>
    <dgm:pt modelId="{CA3F17E6-C799-43D8-B345-CB029E5DA867}" type="sibTrans" cxnId="{D44EE1AF-A4C1-496E-BCF1-DBB1040F8958}">
      <dgm:prSet/>
      <dgm:spPr/>
      <dgm:t>
        <a:bodyPr/>
        <a:lstStyle/>
        <a:p>
          <a:endParaRPr lang="en-GB"/>
        </a:p>
      </dgm:t>
    </dgm:pt>
    <dgm:pt modelId="{5501DB0F-6B9A-481B-ADE8-3A6A8226B720}">
      <dgm:prSet custT="1"/>
      <dgm:spPr/>
      <dgm:t>
        <a:bodyPr/>
        <a:lstStyle/>
        <a:p>
          <a:r>
            <a:rPr lang="en-US" sz="2400" dirty="0">
              <a:latin typeface="Century Gothic" panose="020B0502020202020204" pitchFamily="34" charset="0"/>
            </a:rPr>
            <a:t>2.1.5 Search Equipment</a:t>
          </a:r>
          <a:endParaRPr lang="en-GB" sz="2400" dirty="0">
            <a:latin typeface="Century Gothic" panose="020B0502020202020204" pitchFamily="34" charset="0"/>
          </a:endParaRPr>
        </a:p>
      </dgm:t>
    </dgm:pt>
    <dgm:pt modelId="{BC38B0FE-996E-4D6D-91D6-123721E04903}" type="parTrans" cxnId="{545FBDA0-4E50-49E1-AFCE-C6F88B333A95}">
      <dgm:prSet/>
      <dgm:spPr/>
      <dgm:t>
        <a:bodyPr/>
        <a:lstStyle/>
        <a:p>
          <a:endParaRPr lang="en-GB"/>
        </a:p>
      </dgm:t>
    </dgm:pt>
    <dgm:pt modelId="{0454C815-ABD0-420B-8335-C2A9D8725F51}" type="sibTrans" cxnId="{545FBDA0-4E50-49E1-AFCE-C6F88B333A95}">
      <dgm:prSet/>
      <dgm:spPr/>
      <dgm:t>
        <a:bodyPr/>
        <a:lstStyle/>
        <a:p>
          <a:endParaRPr lang="en-GB"/>
        </a:p>
      </dgm:t>
    </dgm:pt>
    <dgm:pt modelId="{22ED7B10-805C-4621-8EA3-F7164E8A6891}" type="pres">
      <dgm:prSet presAssocID="{F72D22C2-7CB7-48B4-AD08-D59E34CD063D}" presName="linear" presStyleCnt="0">
        <dgm:presLayoutVars>
          <dgm:dir/>
          <dgm:animLvl val="lvl"/>
          <dgm:resizeHandles val="exact"/>
        </dgm:presLayoutVars>
      </dgm:prSet>
      <dgm:spPr/>
    </dgm:pt>
    <dgm:pt modelId="{A4C369E1-27E9-44E2-B598-6C1BA7882C81}" type="pres">
      <dgm:prSet presAssocID="{3A72FD93-35C8-4343-BEF9-ECB8F0BA0E83}" presName="parentLin" presStyleCnt="0"/>
      <dgm:spPr/>
    </dgm:pt>
    <dgm:pt modelId="{C36E933F-DCFA-4789-8AD1-4267E7635E32}" type="pres">
      <dgm:prSet presAssocID="{3A72FD93-35C8-4343-BEF9-ECB8F0BA0E83}" presName="parentLeftMargin" presStyleLbl="node1" presStyleIdx="0" presStyleCnt="5"/>
      <dgm:spPr/>
    </dgm:pt>
    <dgm:pt modelId="{ED040533-ACC3-4CE8-8D40-E89C0560328D}" type="pres">
      <dgm:prSet presAssocID="{3A72FD93-35C8-4343-BEF9-ECB8F0BA0E83}" presName="parentText" presStyleLbl="node1" presStyleIdx="0" presStyleCnt="5" custScaleX="134821">
        <dgm:presLayoutVars>
          <dgm:chMax val="0"/>
          <dgm:bulletEnabled val="1"/>
        </dgm:presLayoutVars>
      </dgm:prSet>
      <dgm:spPr/>
    </dgm:pt>
    <dgm:pt modelId="{2C77AE1B-5320-431F-8206-C0A3D399E0D4}" type="pres">
      <dgm:prSet presAssocID="{3A72FD93-35C8-4343-BEF9-ECB8F0BA0E83}" presName="negativeSpace" presStyleCnt="0"/>
      <dgm:spPr/>
    </dgm:pt>
    <dgm:pt modelId="{C355752B-8009-4DE9-B397-F9FF30B49448}" type="pres">
      <dgm:prSet presAssocID="{3A72FD93-35C8-4343-BEF9-ECB8F0BA0E83}" presName="childText" presStyleLbl="conFgAcc1" presStyleIdx="0" presStyleCnt="5">
        <dgm:presLayoutVars>
          <dgm:bulletEnabled val="1"/>
        </dgm:presLayoutVars>
      </dgm:prSet>
      <dgm:spPr/>
    </dgm:pt>
    <dgm:pt modelId="{95942F09-1118-4B93-A81A-887EBA0B724A}" type="pres">
      <dgm:prSet presAssocID="{C9048D2F-58E5-4539-9B90-0EEA68DEC1C3}" presName="spaceBetweenRectangles" presStyleCnt="0"/>
      <dgm:spPr/>
    </dgm:pt>
    <dgm:pt modelId="{893FDB37-6D94-47C1-91F0-A1E1D2E9E1E7}" type="pres">
      <dgm:prSet presAssocID="{B0F37CAC-763A-4C19-ACE1-7CF552454FD9}" presName="parentLin" presStyleCnt="0"/>
      <dgm:spPr/>
    </dgm:pt>
    <dgm:pt modelId="{7240D835-C2D0-41A3-BA04-6ACF7E25B3F1}" type="pres">
      <dgm:prSet presAssocID="{B0F37CAC-763A-4C19-ACE1-7CF552454FD9}" presName="parentLeftMargin" presStyleLbl="node1" presStyleIdx="0" presStyleCnt="5"/>
      <dgm:spPr/>
    </dgm:pt>
    <dgm:pt modelId="{1FCC3905-5881-4B6A-81CD-922910DB3853}" type="pres">
      <dgm:prSet presAssocID="{B0F37CAC-763A-4C19-ACE1-7CF552454FD9}" presName="parentText" presStyleLbl="node1" presStyleIdx="1" presStyleCnt="5" custScaleX="134831">
        <dgm:presLayoutVars>
          <dgm:chMax val="0"/>
          <dgm:bulletEnabled val="1"/>
        </dgm:presLayoutVars>
      </dgm:prSet>
      <dgm:spPr/>
    </dgm:pt>
    <dgm:pt modelId="{29EEFEDC-84D6-41D0-A346-25C8D92FCC52}" type="pres">
      <dgm:prSet presAssocID="{B0F37CAC-763A-4C19-ACE1-7CF552454FD9}" presName="negativeSpace" presStyleCnt="0"/>
      <dgm:spPr/>
    </dgm:pt>
    <dgm:pt modelId="{7933062F-BA0C-4336-8AE6-6C8BB39B8C07}" type="pres">
      <dgm:prSet presAssocID="{B0F37CAC-763A-4C19-ACE1-7CF552454FD9}" presName="childText" presStyleLbl="conFgAcc1" presStyleIdx="1" presStyleCnt="5">
        <dgm:presLayoutVars>
          <dgm:bulletEnabled val="1"/>
        </dgm:presLayoutVars>
      </dgm:prSet>
      <dgm:spPr/>
    </dgm:pt>
    <dgm:pt modelId="{4A8801DC-334A-4137-8FFD-1F51951B08A9}" type="pres">
      <dgm:prSet presAssocID="{07015DBF-520B-43AE-AE9D-2408903ACF8E}" presName="spaceBetweenRectangles" presStyleCnt="0"/>
      <dgm:spPr/>
    </dgm:pt>
    <dgm:pt modelId="{74ECD1B4-D96D-4B4F-BCB3-2D18DD75A138}" type="pres">
      <dgm:prSet presAssocID="{95E331F6-F70E-43FC-968E-7814A1575F8B}" presName="parentLin" presStyleCnt="0"/>
      <dgm:spPr/>
    </dgm:pt>
    <dgm:pt modelId="{B5B108E8-F154-44F1-8046-366D72E8D616}" type="pres">
      <dgm:prSet presAssocID="{95E331F6-F70E-43FC-968E-7814A1575F8B}" presName="parentLeftMargin" presStyleLbl="node1" presStyleIdx="1" presStyleCnt="5"/>
      <dgm:spPr/>
    </dgm:pt>
    <dgm:pt modelId="{57EA981B-B8EF-40B9-97C9-5DFA272F0BA7}" type="pres">
      <dgm:prSet presAssocID="{95E331F6-F70E-43FC-968E-7814A1575F8B}" presName="parentText" presStyleLbl="node1" presStyleIdx="2" presStyleCnt="5" custScaleX="134831">
        <dgm:presLayoutVars>
          <dgm:chMax val="0"/>
          <dgm:bulletEnabled val="1"/>
        </dgm:presLayoutVars>
      </dgm:prSet>
      <dgm:spPr/>
    </dgm:pt>
    <dgm:pt modelId="{8F9465BB-099A-4A97-BF56-CD9C70D82BFC}" type="pres">
      <dgm:prSet presAssocID="{95E331F6-F70E-43FC-968E-7814A1575F8B}" presName="negativeSpace" presStyleCnt="0"/>
      <dgm:spPr/>
    </dgm:pt>
    <dgm:pt modelId="{7322C906-B9A1-46F2-8EDE-9A40E1B503B0}" type="pres">
      <dgm:prSet presAssocID="{95E331F6-F70E-43FC-968E-7814A1575F8B}" presName="childText" presStyleLbl="conFgAcc1" presStyleIdx="2" presStyleCnt="5">
        <dgm:presLayoutVars>
          <dgm:bulletEnabled val="1"/>
        </dgm:presLayoutVars>
      </dgm:prSet>
      <dgm:spPr/>
    </dgm:pt>
    <dgm:pt modelId="{BE352728-5AAF-41A8-B520-C905DF72162E}" type="pres">
      <dgm:prSet presAssocID="{947310EF-0EA9-49C1-AB06-4BECD0B12BA8}" presName="spaceBetweenRectangles" presStyleCnt="0"/>
      <dgm:spPr/>
    </dgm:pt>
    <dgm:pt modelId="{891D5718-2718-4079-9C81-676A2361B8BC}" type="pres">
      <dgm:prSet presAssocID="{DF78300E-7F91-49C7-9E79-D057048DC163}" presName="parentLin" presStyleCnt="0"/>
      <dgm:spPr/>
    </dgm:pt>
    <dgm:pt modelId="{6F8071FA-48C8-49E2-9D49-1F77CE8D3DC8}" type="pres">
      <dgm:prSet presAssocID="{DF78300E-7F91-49C7-9E79-D057048DC163}" presName="parentLeftMargin" presStyleLbl="node1" presStyleIdx="2" presStyleCnt="5"/>
      <dgm:spPr/>
    </dgm:pt>
    <dgm:pt modelId="{A0E52F5C-B009-4FB7-B444-EB9392B54D2A}" type="pres">
      <dgm:prSet presAssocID="{DF78300E-7F91-49C7-9E79-D057048DC163}" presName="parentText" presStyleLbl="node1" presStyleIdx="3" presStyleCnt="5" custScaleX="134831">
        <dgm:presLayoutVars>
          <dgm:chMax val="0"/>
          <dgm:bulletEnabled val="1"/>
        </dgm:presLayoutVars>
      </dgm:prSet>
      <dgm:spPr/>
    </dgm:pt>
    <dgm:pt modelId="{22788269-A6A8-4829-A506-AB7CB1CAC3C7}" type="pres">
      <dgm:prSet presAssocID="{DF78300E-7F91-49C7-9E79-D057048DC163}" presName="negativeSpace" presStyleCnt="0"/>
      <dgm:spPr/>
    </dgm:pt>
    <dgm:pt modelId="{1B5C9B98-97CB-4D82-88AC-632C42B87BAD}" type="pres">
      <dgm:prSet presAssocID="{DF78300E-7F91-49C7-9E79-D057048DC163}" presName="childText" presStyleLbl="conFgAcc1" presStyleIdx="3" presStyleCnt="5">
        <dgm:presLayoutVars>
          <dgm:bulletEnabled val="1"/>
        </dgm:presLayoutVars>
      </dgm:prSet>
      <dgm:spPr/>
    </dgm:pt>
    <dgm:pt modelId="{2544B154-87BA-4E08-9611-08DA48FACD7B}" type="pres">
      <dgm:prSet presAssocID="{CA3F17E6-C799-43D8-B345-CB029E5DA867}" presName="spaceBetweenRectangles" presStyleCnt="0"/>
      <dgm:spPr/>
    </dgm:pt>
    <dgm:pt modelId="{AB14359C-24FB-491A-805E-3136606D4900}" type="pres">
      <dgm:prSet presAssocID="{5501DB0F-6B9A-481B-ADE8-3A6A8226B720}" presName="parentLin" presStyleCnt="0"/>
      <dgm:spPr/>
    </dgm:pt>
    <dgm:pt modelId="{8018BA29-FE47-46C9-B8BE-5017B7631FA5}" type="pres">
      <dgm:prSet presAssocID="{5501DB0F-6B9A-481B-ADE8-3A6A8226B720}" presName="parentLeftMargin" presStyleLbl="node1" presStyleIdx="3" presStyleCnt="5"/>
      <dgm:spPr/>
    </dgm:pt>
    <dgm:pt modelId="{AC076D17-FF8A-478B-AFD8-DAD78BCBCEC1}" type="pres">
      <dgm:prSet presAssocID="{5501DB0F-6B9A-481B-ADE8-3A6A8226B720}" presName="parentText" presStyleLbl="node1" presStyleIdx="4" presStyleCnt="5" custScaleX="134831">
        <dgm:presLayoutVars>
          <dgm:chMax val="0"/>
          <dgm:bulletEnabled val="1"/>
        </dgm:presLayoutVars>
      </dgm:prSet>
      <dgm:spPr/>
    </dgm:pt>
    <dgm:pt modelId="{9812A4EE-7D2A-4840-B885-20E5CDB64885}" type="pres">
      <dgm:prSet presAssocID="{5501DB0F-6B9A-481B-ADE8-3A6A8226B720}" presName="negativeSpace" presStyleCnt="0"/>
      <dgm:spPr/>
    </dgm:pt>
    <dgm:pt modelId="{42A98937-B05D-47BB-BE49-C216B28A2DF9}" type="pres">
      <dgm:prSet presAssocID="{5501DB0F-6B9A-481B-ADE8-3A6A8226B720}" presName="childText" presStyleLbl="conFgAcc1" presStyleIdx="4" presStyleCnt="5">
        <dgm:presLayoutVars>
          <dgm:bulletEnabled val="1"/>
        </dgm:presLayoutVars>
      </dgm:prSet>
      <dgm:spPr/>
    </dgm:pt>
  </dgm:ptLst>
  <dgm:cxnLst>
    <dgm:cxn modelId="{7CE73900-59DA-4811-9403-1AA3267D60B5}" type="presOf" srcId="{3A72FD93-35C8-4343-BEF9-ECB8F0BA0E83}" destId="{C36E933F-DCFA-4789-8AD1-4267E7635E32}" srcOrd="0" destOrd="0" presId="urn:microsoft.com/office/officeart/2005/8/layout/list1"/>
    <dgm:cxn modelId="{B3446D04-CBAF-407E-A6DE-607B897AD4A6}" type="presOf" srcId="{B0F37CAC-763A-4C19-ACE1-7CF552454FD9}" destId="{1FCC3905-5881-4B6A-81CD-922910DB3853}" srcOrd="1" destOrd="0" presId="urn:microsoft.com/office/officeart/2005/8/layout/list1"/>
    <dgm:cxn modelId="{7C61C00F-EDB5-460A-861E-2D6D36559CF2}" srcId="{F72D22C2-7CB7-48B4-AD08-D59E34CD063D}" destId="{3A72FD93-35C8-4343-BEF9-ECB8F0BA0E83}" srcOrd="0" destOrd="0" parTransId="{EDE1F088-E7F5-4A25-A428-9D3CC621996B}" sibTransId="{C9048D2F-58E5-4539-9B90-0EEA68DEC1C3}"/>
    <dgm:cxn modelId="{D6A57390-89C1-4856-A7B7-D0D1B4598DF9}" srcId="{F72D22C2-7CB7-48B4-AD08-D59E34CD063D}" destId="{B0F37CAC-763A-4C19-ACE1-7CF552454FD9}" srcOrd="1" destOrd="0" parTransId="{14FDFCD1-D44B-4CD9-8CA7-A98A698CD36C}" sibTransId="{07015DBF-520B-43AE-AE9D-2408903ACF8E}"/>
    <dgm:cxn modelId="{0CDAB395-7EA3-4CF1-98ED-60A79520F81E}" type="presOf" srcId="{95E331F6-F70E-43FC-968E-7814A1575F8B}" destId="{57EA981B-B8EF-40B9-97C9-5DFA272F0BA7}" srcOrd="1" destOrd="0" presId="urn:microsoft.com/office/officeart/2005/8/layout/list1"/>
    <dgm:cxn modelId="{1E817C9B-7120-4619-86B1-02F589FECE22}" type="presOf" srcId="{95E331F6-F70E-43FC-968E-7814A1575F8B}" destId="{B5B108E8-F154-44F1-8046-366D72E8D616}" srcOrd="0" destOrd="0" presId="urn:microsoft.com/office/officeart/2005/8/layout/list1"/>
    <dgm:cxn modelId="{DEF9989C-E6B7-4558-A939-9B85BE38009F}" type="presOf" srcId="{DF78300E-7F91-49C7-9E79-D057048DC163}" destId="{A0E52F5C-B009-4FB7-B444-EB9392B54D2A}" srcOrd="1" destOrd="0" presId="urn:microsoft.com/office/officeart/2005/8/layout/list1"/>
    <dgm:cxn modelId="{545FBDA0-4E50-49E1-AFCE-C6F88B333A95}" srcId="{F72D22C2-7CB7-48B4-AD08-D59E34CD063D}" destId="{5501DB0F-6B9A-481B-ADE8-3A6A8226B720}" srcOrd="4" destOrd="0" parTransId="{BC38B0FE-996E-4D6D-91D6-123721E04903}" sibTransId="{0454C815-ABD0-420B-8335-C2A9D8725F51}"/>
    <dgm:cxn modelId="{C481B1A1-4E87-4B9A-8B1F-1C8D4F875D3D}" type="presOf" srcId="{B0F37CAC-763A-4C19-ACE1-7CF552454FD9}" destId="{7240D835-C2D0-41A3-BA04-6ACF7E25B3F1}" srcOrd="0" destOrd="0" presId="urn:microsoft.com/office/officeart/2005/8/layout/list1"/>
    <dgm:cxn modelId="{D44EE1AF-A4C1-496E-BCF1-DBB1040F8958}" srcId="{F72D22C2-7CB7-48B4-AD08-D59E34CD063D}" destId="{DF78300E-7F91-49C7-9E79-D057048DC163}" srcOrd="3" destOrd="0" parTransId="{307A6DCD-E6C0-41A2-9097-FFB95863B078}" sibTransId="{CA3F17E6-C799-43D8-B345-CB029E5DA867}"/>
    <dgm:cxn modelId="{5C568EB1-BC8A-433E-8BCB-1D85CBE24104}" type="presOf" srcId="{3A72FD93-35C8-4343-BEF9-ECB8F0BA0E83}" destId="{ED040533-ACC3-4CE8-8D40-E89C0560328D}" srcOrd="1" destOrd="0" presId="urn:microsoft.com/office/officeart/2005/8/layout/list1"/>
    <dgm:cxn modelId="{29C557B3-1B06-46C2-9DAF-F33B4CBDE110}" type="presOf" srcId="{5501DB0F-6B9A-481B-ADE8-3A6A8226B720}" destId="{AC076D17-FF8A-478B-AFD8-DAD78BCBCEC1}" srcOrd="1" destOrd="0" presId="urn:microsoft.com/office/officeart/2005/8/layout/list1"/>
    <dgm:cxn modelId="{7A461EBB-33AF-4207-AFA2-C84AC2AB76B4}" srcId="{F72D22C2-7CB7-48B4-AD08-D59E34CD063D}" destId="{95E331F6-F70E-43FC-968E-7814A1575F8B}" srcOrd="2" destOrd="0" parTransId="{919D4225-2BA6-42EF-AC5D-5890332BC663}" sibTransId="{947310EF-0EA9-49C1-AB06-4BECD0B12BA8}"/>
    <dgm:cxn modelId="{5AD0F2EC-B6E7-492D-91A0-04AE4FEA1D02}" type="presOf" srcId="{5501DB0F-6B9A-481B-ADE8-3A6A8226B720}" destId="{8018BA29-FE47-46C9-B8BE-5017B7631FA5}" srcOrd="0" destOrd="0" presId="urn:microsoft.com/office/officeart/2005/8/layout/list1"/>
    <dgm:cxn modelId="{D77590F5-BA8A-488D-B522-5947B8FD32F4}" type="presOf" srcId="{F72D22C2-7CB7-48B4-AD08-D59E34CD063D}" destId="{22ED7B10-805C-4621-8EA3-F7164E8A6891}" srcOrd="0" destOrd="0" presId="urn:microsoft.com/office/officeart/2005/8/layout/list1"/>
    <dgm:cxn modelId="{FA1A42FC-C86A-49C7-8365-8FA0D95466D8}" type="presOf" srcId="{DF78300E-7F91-49C7-9E79-D057048DC163}" destId="{6F8071FA-48C8-49E2-9D49-1F77CE8D3DC8}" srcOrd="0" destOrd="0" presId="urn:microsoft.com/office/officeart/2005/8/layout/list1"/>
    <dgm:cxn modelId="{ED9A13AB-05D7-485D-B8A5-AD666FEEB2E8}" type="presParOf" srcId="{22ED7B10-805C-4621-8EA3-F7164E8A6891}" destId="{A4C369E1-27E9-44E2-B598-6C1BA7882C81}" srcOrd="0" destOrd="0" presId="urn:microsoft.com/office/officeart/2005/8/layout/list1"/>
    <dgm:cxn modelId="{0BB0DF37-803E-4F8A-8D7C-368D9AFC089E}" type="presParOf" srcId="{A4C369E1-27E9-44E2-B598-6C1BA7882C81}" destId="{C36E933F-DCFA-4789-8AD1-4267E7635E32}" srcOrd="0" destOrd="0" presId="urn:microsoft.com/office/officeart/2005/8/layout/list1"/>
    <dgm:cxn modelId="{A6CBCC40-D1F3-4BD2-9E98-6D14B6A4E3D9}" type="presParOf" srcId="{A4C369E1-27E9-44E2-B598-6C1BA7882C81}" destId="{ED040533-ACC3-4CE8-8D40-E89C0560328D}" srcOrd="1" destOrd="0" presId="urn:microsoft.com/office/officeart/2005/8/layout/list1"/>
    <dgm:cxn modelId="{3B0F611C-544E-42A5-A4DF-9497ADC556C2}" type="presParOf" srcId="{22ED7B10-805C-4621-8EA3-F7164E8A6891}" destId="{2C77AE1B-5320-431F-8206-C0A3D399E0D4}" srcOrd="1" destOrd="0" presId="urn:microsoft.com/office/officeart/2005/8/layout/list1"/>
    <dgm:cxn modelId="{510F74D3-3861-42E5-95A9-BD44330F8E6F}" type="presParOf" srcId="{22ED7B10-805C-4621-8EA3-F7164E8A6891}" destId="{C355752B-8009-4DE9-B397-F9FF30B49448}" srcOrd="2" destOrd="0" presId="urn:microsoft.com/office/officeart/2005/8/layout/list1"/>
    <dgm:cxn modelId="{CA74FFFD-C309-47D3-A51E-F868FA57400D}" type="presParOf" srcId="{22ED7B10-805C-4621-8EA3-F7164E8A6891}" destId="{95942F09-1118-4B93-A81A-887EBA0B724A}" srcOrd="3" destOrd="0" presId="urn:microsoft.com/office/officeart/2005/8/layout/list1"/>
    <dgm:cxn modelId="{6C2CFAE0-F77A-4CCB-8A58-77DA702DE30E}" type="presParOf" srcId="{22ED7B10-805C-4621-8EA3-F7164E8A6891}" destId="{893FDB37-6D94-47C1-91F0-A1E1D2E9E1E7}" srcOrd="4" destOrd="0" presId="urn:microsoft.com/office/officeart/2005/8/layout/list1"/>
    <dgm:cxn modelId="{32C9DD07-32F5-4780-89F1-8E33FB7913A4}" type="presParOf" srcId="{893FDB37-6D94-47C1-91F0-A1E1D2E9E1E7}" destId="{7240D835-C2D0-41A3-BA04-6ACF7E25B3F1}" srcOrd="0" destOrd="0" presId="urn:microsoft.com/office/officeart/2005/8/layout/list1"/>
    <dgm:cxn modelId="{F768E290-D8E5-40E0-9D6D-0FC1F69B0830}" type="presParOf" srcId="{893FDB37-6D94-47C1-91F0-A1E1D2E9E1E7}" destId="{1FCC3905-5881-4B6A-81CD-922910DB3853}" srcOrd="1" destOrd="0" presId="urn:microsoft.com/office/officeart/2005/8/layout/list1"/>
    <dgm:cxn modelId="{BDD7F229-6C4B-4162-90BD-D786EA88D813}" type="presParOf" srcId="{22ED7B10-805C-4621-8EA3-F7164E8A6891}" destId="{29EEFEDC-84D6-41D0-A346-25C8D92FCC52}" srcOrd="5" destOrd="0" presId="urn:microsoft.com/office/officeart/2005/8/layout/list1"/>
    <dgm:cxn modelId="{0CF9A2B5-6E19-4105-962F-FA0E719DEC63}" type="presParOf" srcId="{22ED7B10-805C-4621-8EA3-F7164E8A6891}" destId="{7933062F-BA0C-4336-8AE6-6C8BB39B8C07}" srcOrd="6" destOrd="0" presId="urn:microsoft.com/office/officeart/2005/8/layout/list1"/>
    <dgm:cxn modelId="{61E108D5-87B6-4C6B-8F11-91ADC571F95F}" type="presParOf" srcId="{22ED7B10-805C-4621-8EA3-F7164E8A6891}" destId="{4A8801DC-334A-4137-8FFD-1F51951B08A9}" srcOrd="7" destOrd="0" presId="urn:microsoft.com/office/officeart/2005/8/layout/list1"/>
    <dgm:cxn modelId="{976989C8-C086-4D99-A0F4-91D75C1790EA}" type="presParOf" srcId="{22ED7B10-805C-4621-8EA3-F7164E8A6891}" destId="{74ECD1B4-D96D-4B4F-BCB3-2D18DD75A138}" srcOrd="8" destOrd="0" presId="urn:microsoft.com/office/officeart/2005/8/layout/list1"/>
    <dgm:cxn modelId="{33C428BE-D307-4BA4-B333-BE1AEA554926}" type="presParOf" srcId="{74ECD1B4-D96D-4B4F-BCB3-2D18DD75A138}" destId="{B5B108E8-F154-44F1-8046-366D72E8D616}" srcOrd="0" destOrd="0" presId="urn:microsoft.com/office/officeart/2005/8/layout/list1"/>
    <dgm:cxn modelId="{A66745FC-D005-4297-9BC6-298E7334EDCC}" type="presParOf" srcId="{74ECD1B4-D96D-4B4F-BCB3-2D18DD75A138}" destId="{57EA981B-B8EF-40B9-97C9-5DFA272F0BA7}" srcOrd="1" destOrd="0" presId="urn:microsoft.com/office/officeart/2005/8/layout/list1"/>
    <dgm:cxn modelId="{73D182B8-97F9-4DDC-877F-2C642A907ADF}" type="presParOf" srcId="{22ED7B10-805C-4621-8EA3-F7164E8A6891}" destId="{8F9465BB-099A-4A97-BF56-CD9C70D82BFC}" srcOrd="9" destOrd="0" presId="urn:microsoft.com/office/officeart/2005/8/layout/list1"/>
    <dgm:cxn modelId="{EB587752-AD77-4716-9AD8-0A359D0788EB}" type="presParOf" srcId="{22ED7B10-805C-4621-8EA3-F7164E8A6891}" destId="{7322C906-B9A1-46F2-8EDE-9A40E1B503B0}" srcOrd="10" destOrd="0" presId="urn:microsoft.com/office/officeart/2005/8/layout/list1"/>
    <dgm:cxn modelId="{1B113313-2EAA-4911-BE30-DF866CFD3771}" type="presParOf" srcId="{22ED7B10-805C-4621-8EA3-F7164E8A6891}" destId="{BE352728-5AAF-41A8-B520-C905DF72162E}" srcOrd="11" destOrd="0" presId="urn:microsoft.com/office/officeart/2005/8/layout/list1"/>
    <dgm:cxn modelId="{BB496BA3-BA34-489C-8BF6-3705E7EEC19C}" type="presParOf" srcId="{22ED7B10-805C-4621-8EA3-F7164E8A6891}" destId="{891D5718-2718-4079-9C81-676A2361B8BC}" srcOrd="12" destOrd="0" presId="urn:microsoft.com/office/officeart/2005/8/layout/list1"/>
    <dgm:cxn modelId="{4FC51200-4F18-44EB-A122-562C7C809E20}" type="presParOf" srcId="{891D5718-2718-4079-9C81-676A2361B8BC}" destId="{6F8071FA-48C8-49E2-9D49-1F77CE8D3DC8}" srcOrd="0" destOrd="0" presId="urn:microsoft.com/office/officeart/2005/8/layout/list1"/>
    <dgm:cxn modelId="{1432C102-1CCF-4316-A1D1-4A3BB0073703}" type="presParOf" srcId="{891D5718-2718-4079-9C81-676A2361B8BC}" destId="{A0E52F5C-B009-4FB7-B444-EB9392B54D2A}" srcOrd="1" destOrd="0" presId="urn:microsoft.com/office/officeart/2005/8/layout/list1"/>
    <dgm:cxn modelId="{360A75F7-001E-46D1-A81C-25533D5E0FF9}" type="presParOf" srcId="{22ED7B10-805C-4621-8EA3-F7164E8A6891}" destId="{22788269-A6A8-4829-A506-AB7CB1CAC3C7}" srcOrd="13" destOrd="0" presId="urn:microsoft.com/office/officeart/2005/8/layout/list1"/>
    <dgm:cxn modelId="{20C9B9C7-3FC9-43C4-A4DA-3F978D26505F}" type="presParOf" srcId="{22ED7B10-805C-4621-8EA3-F7164E8A6891}" destId="{1B5C9B98-97CB-4D82-88AC-632C42B87BAD}" srcOrd="14" destOrd="0" presId="urn:microsoft.com/office/officeart/2005/8/layout/list1"/>
    <dgm:cxn modelId="{69662D97-E6A4-4C2A-AC67-8D62653F6C23}" type="presParOf" srcId="{22ED7B10-805C-4621-8EA3-F7164E8A6891}" destId="{2544B154-87BA-4E08-9611-08DA48FACD7B}" srcOrd="15" destOrd="0" presId="urn:microsoft.com/office/officeart/2005/8/layout/list1"/>
    <dgm:cxn modelId="{FA512177-499B-4DF4-B07B-355438602D67}" type="presParOf" srcId="{22ED7B10-805C-4621-8EA3-F7164E8A6891}" destId="{AB14359C-24FB-491A-805E-3136606D4900}" srcOrd="16" destOrd="0" presId="urn:microsoft.com/office/officeart/2005/8/layout/list1"/>
    <dgm:cxn modelId="{D6B69B43-5502-434E-A17B-F62E33D1C2DE}" type="presParOf" srcId="{AB14359C-24FB-491A-805E-3136606D4900}" destId="{8018BA29-FE47-46C9-B8BE-5017B7631FA5}" srcOrd="0" destOrd="0" presId="urn:microsoft.com/office/officeart/2005/8/layout/list1"/>
    <dgm:cxn modelId="{184D4D5B-D7A9-4CE8-AB37-4000459DA7F2}" type="presParOf" srcId="{AB14359C-24FB-491A-805E-3136606D4900}" destId="{AC076D17-FF8A-478B-AFD8-DAD78BCBCEC1}" srcOrd="1" destOrd="0" presId="urn:microsoft.com/office/officeart/2005/8/layout/list1"/>
    <dgm:cxn modelId="{D2D8F06C-C2BE-4031-8684-14240AE55C88}" type="presParOf" srcId="{22ED7B10-805C-4621-8EA3-F7164E8A6891}" destId="{9812A4EE-7D2A-4840-B885-20E5CDB64885}" srcOrd="17" destOrd="0" presId="urn:microsoft.com/office/officeart/2005/8/layout/list1"/>
    <dgm:cxn modelId="{15F2D8A3-9967-4E6D-A143-8C55ED3E007A}" type="presParOf" srcId="{22ED7B10-805C-4621-8EA3-F7164E8A6891}" destId="{42A98937-B05D-47BB-BE49-C216B28A2DF9}"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DC396-3618-46C4-BFF0-75B8D72DEB1A}">
      <dsp:nvSpPr>
        <dsp:cNvPr id="0" name=""/>
        <dsp:cNvSpPr/>
      </dsp:nvSpPr>
      <dsp:spPr>
        <a:xfrm>
          <a:off x="0" y="1257984"/>
          <a:ext cx="5093592" cy="305615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a:latin typeface="Century Gothic" panose="020B0502020202020204" pitchFamily="34" charset="0"/>
            </a:rPr>
            <a:t>At the end of this lesson, the participant will be able to differentiate the levels of search and explain the capabilities and limitations of intermediate search</a:t>
          </a:r>
          <a:endParaRPr lang="en-US" sz="2800" kern="1200" dirty="0">
            <a:latin typeface="Century Gothic" panose="020B0502020202020204" pitchFamily="34" charset="0"/>
          </a:endParaRPr>
        </a:p>
      </dsp:txBody>
      <dsp:txXfrm>
        <a:off x="0" y="1257984"/>
        <a:ext cx="5093592" cy="30561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5752B-8009-4DE9-B397-F9FF30B49448}">
      <dsp:nvSpPr>
        <dsp:cNvPr id="0" name=""/>
        <dsp:cNvSpPr/>
      </dsp:nvSpPr>
      <dsp:spPr>
        <a:xfrm>
          <a:off x="0" y="387562"/>
          <a:ext cx="5638800" cy="630000"/>
        </a:xfrm>
        <a:prstGeom prst="rect">
          <a:avLst/>
        </a:prstGeom>
        <a:solidFill>
          <a:schemeClr val="lt1">
            <a:alpha val="90000"/>
            <a:hueOff val="0"/>
            <a:satOff val="0"/>
            <a:lumOff val="0"/>
            <a:alphaOff val="0"/>
          </a:schemeClr>
        </a:solidFill>
        <a:ln w="9525" cap="flat" cmpd="sng" algn="ctr">
          <a:solidFill>
            <a:schemeClr val="accent5">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D040533-ACC3-4CE8-8D40-E89C0560328D}">
      <dsp:nvSpPr>
        <dsp:cNvPr id="0" name=""/>
        <dsp:cNvSpPr/>
      </dsp:nvSpPr>
      <dsp:spPr>
        <a:xfrm>
          <a:off x="281940" y="18562"/>
          <a:ext cx="5321600" cy="738000"/>
        </a:xfrm>
        <a:prstGeom prst="roundRect">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193" tIns="0" rIns="14919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entury Gothic" panose="020B0502020202020204" pitchFamily="34" charset="0"/>
            </a:rPr>
            <a:t>2.1.1 Introduction</a:t>
          </a:r>
        </a:p>
      </dsp:txBody>
      <dsp:txXfrm>
        <a:off x="317966" y="54588"/>
        <a:ext cx="5249548" cy="665948"/>
      </dsp:txXfrm>
    </dsp:sp>
    <dsp:sp modelId="{7933062F-BA0C-4336-8AE6-6C8BB39B8C07}">
      <dsp:nvSpPr>
        <dsp:cNvPr id="0" name=""/>
        <dsp:cNvSpPr/>
      </dsp:nvSpPr>
      <dsp:spPr>
        <a:xfrm>
          <a:off x="0" y="1521562"/>
          <a:ext cx="5638800" cy="630000"/>
        </a:xfrm>
        <a:prstGeom prst="rect">
          <a:avLst/>
        </a:prstGeom>
        <a:solidFill>
          <a:schemeClr val="lt1">
            <a:alpha val="90000"/>
            <a:hueOff val="0"/>
            <a:satOff val="0"/>
            <a:lumOff val="0"/>
            <a:alphaOff val="0"/>
          </a:schemeClr>
        </a:solidFill>
        <a:ln w="9525" cap="flat" cmpd="sng" algn="ctr">
          <a:solidFill>
            <a:schemeClr val="accent5">
              <a:shade val="50000"/>
              <a:hueOff val="101189"/>
              <a:satOff val="-2238"/>
              <a:lumOff val="16795"/>
              <a:alphaOff val="0"/>
            </a:schemeClr>
          </a:solidFill>
          <a:prstDash val="solid"/>
        </a:ln>
        <a:effectLst/>
      </dsp:spPr>
      <dsp:style>
        <a:lnRef idx="1">
          <a:scrgbClr r="0" g="0" b="0"/>
        </a:lnRef>
        <a:fillRef idx="1">
          <a:scrgbClr r="0" g="0" b="0"/>
        </a:fillRef>
        <a:effectRef idx="0">
          <a:scrgbClr r="0" g="0" b="0"/>
        </a:effectRef>
        <a:fontRef idx="minor"/>
      </dsp:style>
    </dsp:sp>
    <dsp:sp modelId="{1FCC3905-5881-4B6A-81CD-922910DB3853}">
      <dsp:nvSpPr>
        <dsp:cNvPr id="0" name=""/>
        <dsp:cNvSpPr/>
      </dsp:nvSpPr>
      <dsp:spPr>
        <a:xfrm>
          <a:off x="281940" y="1152562"/>
          <a:ext cx="5321995" cy="738000"/>
        </a:xfrm>
        <a:prstGeom prst="roundRect">
          <a:avLst/>
        </a:prstGeom>
        <a:gradFill rotWithShape="0">
          <a:gsLst>
            <a:gs pos="0">
              <a:schemeClr val="accent5">
                <a:shade val="50000"/>
                <a:hueOff val="101189"/>
                <a:satOff val="-2238"/>
                <a:lumOff val="16795"/>
                <a:alphaOff val="0"/>
                <a:shade val="51000"/>
                <a:satMod val="130000"/>
              </a:schemeClr>
            </a:gs>
            <a:gs pos="80000">
              <a:schemeClr val="accent5">
                <a:shade val="50000"/>
                <a:hueOff val="101189"/>
                <a:satOff val="-2238"/>
                <a:lumOff val="16795"/>
                <a:alphaOff val="0"/>
                <a:shade val="93000"/>
                <a:satMod val="130000"/>
              </a:schemeClr>
            </a:gs>
            <a:gs pos="100000">
              <a:schemeClr val="accent5">
                <a:shade val="50000"/>
                <a:hueOff val="101189"/>
                <a:satOff val="-2238"/>
                <a:lumOff val="1679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193" tIns="0" rIns="14919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entury Gothic" panose="020B0502020202020204" pitchFamily="34" charset="0"/>
            </a:rPr>
            <a:t>2.1.2 Levels of Search </a:t>
          </a:r>
          <a:endParaRPr lang="en-GB" sz="2400" kern="1200" dirty="0">
            <a:latin typeface="Century Gothic" panose="020B0502020202020204" pitchFamily="34" charset="0"/>
          </a:endParaRPr>
        </a:p>
      </dsp:txBody>
      <dsp:txXfrm>
        <a:off x="317966" y="1188588"/>
        <a:ext cx="5249943" cy="665948"/>
      </dsp:txXfrm>
    </dsp:sp>
    <dsp:sp modelId="{7322C906-B9A1-46F2-8EDE-9A40E1B503B0}">
      <dsp:nvSpPr>
        <dsp:cNvPr id="0" name=""/>
        <dsp:cNvSpPr/>
      </dsp:nvSpPr>
      <dsp:spPr>
        <a:xfrm>
          <a:off x="0" y="2655562"/>
          <a:ext cx="5638800" cy="630000"/>
        </a:xfrm>
        <a:prstGeom prst="rect">
          <a:avLst/>
        </a:prstGeom>
        <a:solidFill>
          <a:schemeClr val="lt1">
            <a:alpha val="90000"/>
            <a:hueOff val="0"/>
            <a:satOff val="0"/>
            <a:lumOff val="0"/>
            <a:alphaOff val="0"/>
          </a:schemeClr>
        </a:solidFill>
        <a:ln w="9525" cap="flat" cmpd="sng" algn="ctr">
          <a:solidFill>
            <a:schemeClr val="accent5">
              <a:shade val="50000"/>
              <a:hueOff val="202378"/>
              <a:satOff val="-4476"/>
              <a:lumOff val="33590"/>
              <a:alphaOff val="0"/>
            </a:schemeClr>
          </a:solidFill>
          <a:prstDash val="solid"/>
        </a:ln>
        <a:effectLst/>
      </dsp:spPr>
      <dsp:style>
        <a:lnRef idx="1">
          <a:scrgbClr r="0" g="0" b="0"/>
        </a:lnRef>
        <a:fillRef idx="1">
          <a:scrgbClr r="0" g="0" b="0"/>
        </a:fillRef>
        <a:effectRef idx="0">
          <a:scrgbClr r="0" g="0" b="0"/>
        </a:effectRef>
        <a:fontRef idx="minor"/>
      </dsp:style>
    </dsp:sp>
    <dsp:sp modelId="{57EA981B-B8EF-40B9-97C9-5DFA272F0BA7}">
      <dsp:nvSpPr>
        <dsp:cNvPr id="0" name=""/>
        <dsp:cNvSpPr/>
      </dsp:nvSpPr>
      <dsp:spPr>
        <a:xfrm>
          <a:off x="281940" y="2286562"/>
          <a:ext cx="5321995" cy="738000"/>
        </a:xfrm>
        <a:prstGeom prst="roundRect">
          <a:avLst/>
        </a:prstGeom>
        <a:gradFill rotWithShape="0">
          <a:gsLst>
            <a:gs pos="0">
              <a:schemeClr val="accent5">
                <a:shade val="50000"/>
                <a:hueOff val="202378"/>
                <a:satOff val="-4476"/>
                <a:lumOff val="33590"/>
                <a:alphaOff val="0"/>
                <a:shade val="51000"/>
                <a:satMod val="130000"/>
              </a:schemeClr>
            </a:gs>
            <a:gs pos="80000">
              <a:schemeClr val="accent5">
                <a:shade val="50000"/>
                <a:hueOff val="202378"/>
                <a:satOff val="-4476"/>
                <a:lumOff val="33590"/>
                <a:alphaOff val="0"/>
                <a:shade val="93000"/>
                <a:satMod val="130000"/>
              </a:schemeClr>
            </a:gs>
            <a:gs pos="100000">
              <a:schemeClr val="accent5">
                <a:shade val="50000"/>
                <a:hueOff val="202378"/>
                <a:satOff val="-4476"/>
                <a:lumOff val="3359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193" tIns="0" rIns="14919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entury Gothic" panose="020B0502020202020204" pitchFamily="34" charset="0"/>
            </a:rPr>
            <a:t>2.1.3 Different Types of Search</a:t>
          </a:r>
          <a:endParaRPr lang="en-GB" sz="2400" kern="1200" dirty="0">
            <a:latin typeface="Century Gothic" panose="020B0502020202020204" pitchFamily="34" charset="0"/>
          </a:endParaRPr>
        </a:p>
      </dsp:txBody>
      <dsp:txXfrm>
        <a:off x="317966" y="2322588"/>
        <a:ext cx="5249943" cy="665948"/>
      </dsp:txXfrm>
    </dsp:sp>
    <dsp:sp modelId="{1B5C9B98-97CB-4D82-88AC-632C42B87BAD}">
      <dsp:nvSpPr>
        <dsp:cNvPr id="0" name=""/>
        <dsp:cNvSpPr/>
      </dsp:nvSpPr>
      <dsp:spPr>
        <a:xfrm>
          <a:off x="0" y="3789562"/>
          <a:ext cx="5638800" cy="630000"/>
        </a:xfrm>
        <a:prstGeom prst="rect">
          <a:avLst/>
        </a:prstGeom>
        <a:solidFill>
          <a:schemeClr val="lt1">
            <a:alpha val="90000"/>
            <a:hueOff val="0"/>
            <a:satOff val="0"/>
            <a:lumOff val="0"/>
            <a:alphaOff val="0"/>
          </a:schemeClr>
        </a:solidFill>
        <a:ln w="9525" cap="flat" cmpd="sng" algn="ctr">
          <a:solidFill>
            <a:schemeClr val="accent5">
              <a:shade val="50000"/>
              <a:hueOff val="202378"/>
              <a:satOff val="-4476"/>
              <a:lumOff val="33590"/>
              <a:alphaOff val="0"/>
            </a:schemeClr>
          </a:solidFill>
          <a:prstDash val="solid"/>
        </a:ln>
        <a:effectLst/>
      </dsp:spPr>
      <dsp:style>
        <a:lnRef idx="1">
          <a:scrgbClr r="0" g="0" b="0"/>
        </a:lnRef>
        <a:fillRef idx="1">
          <a:scrgbClr r="0" g="0" b="0"/>
        </a:fillRef>
        <a:effectRef idx="0">
          <a:scrgbClr r="0" g="0" b="0"/>
        </a:effectRef>
        <a:fontRef idx="minor"/>
      </dsp:style>
    </dsp:sp>
    <dsp:sp modelId="{A0E52F5C-B009-4FB7-B444-EB9392B54D2A}">
      <dsp:nvSpPr>
        <dsp:cNvPr id="0" name=""/>
        <dsp:cNvSpPr/>
      </dsp:nvSpPr>
      <dsp:spPr>
        <a:xfrm>
          <a:off x="281940" y="3420562"/>
          <a:ext cx="5321995" cy="738000"/>
        </a:xfrm>
        <a:prstGeom prst="roundRect">
          <a:avLst/>
        </a:prstGeom>
        <a:gradFill rotWithShape="0">
          <a:gsLst>
            <a:gs pos="0">
              <a:schemeClr val="accent5">
                <a:shade val="50000"/>
                <a:hueOff val="202378"/>
                <a:satOff val="-4476"/>
                <a:lumOff val="33590"/>
                <a:alphaOff val="0"/>
                <a:shade val="51000"/>
                <a:satMod val="130000"/>
              </a:schemeClr>
            </a:gs>
            <a:gs pos="80000">
              <a:schemeClr val="accent5">
                <a:shade val="50000"/>
                <a:hueOff val="202378"/>
                <a:satOff val="-4476"/>
                <a:lumOff val="33590"/>
                <a:alphaOff val="0"/>
                <a:shade val="93000"/>
                <a:satMod val="130000"/>
              </a:schemeClr>
            </a:gs>
            <a:gs pos="100000">
              <a:schemeClr val="accent5">
                <a:shade val="50000"/>
                <a:hueOff val="202378"/>
                <a:satOff val="-4476"/>
                <a:lumOff val="3359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193" tIns="0" rIns="14919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entury Gothic" panose="020B0502020202020204" pitchFamily="34" charset="0"/>
            </a:rPr>
            <a:t>2.1.4 Search Team Structure and Roles</a:t>
          </a:r>
          <a:endParaRPr lang="en-GB" sz="2400" kern="1200" dirty="0">
            <a:latin typeface="Century Gothic" panose="020B0502020202020204" pitchFamily="34" charset="0"/>
          </a:endParaRPr>
        </a:p>
      </dsp:txBody>
      <dsp:txXfrm>
        <a:off x="317966" y="3456588"/>
        <a:ext cx="5249943" cy="665948"/>
      </dsp:txXfrm>
    </dsp:sp>
    <dsp:sp modelId="{42A98937-B05D-47BB-BE49-C216B28A2DF9}">
      <dsp:nvSpPr>
        <dsp:cNvPr id="0" name=""/>
        <dsp:cNvSpPr/>
      </dsp:nvSpPr>
      <dsp:spPr>
        <a:xfrm>
          <a:off x="0" y="4923562"/>
          <a:ext cx="5638800" cy="630000"/>
        </a:xfrm>
        <a:prstGeom prst="rect">
          <a:avLst/>
        </a:prstGeom>
        <a:solidFill>
          <a:schemeClr val="lt1">
            <a:alpha val="90000"/>
            <a:hueOff val="0"/>
            <a:satOff val="0"/>
            <a:lumOff val="0"/>
            <a:alphaOff val="0"/>
          </a:schemeClr>
        </a:solidFill>
        <a:ln w="9525" cap="flat" cmpd="sng" algn="ctr">
          <a:solidFill>
            <a:schemeClr val="accent5">
              <a:shade val="50000"/>
              <a:hueOff val="101189"/>
              <a:satOff val="-2238"/>
              <a:lumOff val="16795"/>
              <a:alphaOff val="0"/>
            </a:schemeClr>
          </a:solidFill>
          <a:prstDash val="solid"/>
        </a:ln>
        <a:effectLst/>
      </dsp:spPr>
      <dsp:style>
        <a:lnRef idx="1">
          <a:scrgbClr r="0" g="0" b="0"/>
        </a:lnRef>
        <a:fillRef idx="1">
          <a:scrgbClr r="0" g="0" b="0"/>
        </a:fillRef>
        <a:effectRef idx="0">
          <a:scrgbClr r="0" g="0" b="0"/>
        </a:effectRef>
        <a:fontRef idx="minor"/>
      </dsp:style>
    </dsp:sp>
    <dsp:sp modelId="{AC076D17-FF8A-478B-AFD8-DAD78BCBCEC1}">
      <dsp:nvSpPr>
        <dsp:cNvPr id="0" name=""/>
        <dsp:cNvSpPr/>
      </dsp:nvSpPr>
      <dsp:spPr>
        <a:xfrm>
          <a:off x="281940" y="4554562"/>
          <a:ext cx="5321995" cy="738000"/>
        </a:xfrm>
        <a:prstGeom prst="roundRect">
          <a:avLst/>
        </a:prstGeom>
        <a:gradFill rotWithShape="0">
          <a:gsLst>
            <a:gs pos="0">
              <a:schemeClr val="accent5">
                <a:shade val="50000"/>
                <a:hueOff val="101189"/>
                <a:satOff val="-2238"/>
                <a:lumOff val="16795"/>
                <a:alphaOff val="0"/>
                <a:shade val="51000"/>
                <a:satMod val="130000"/>
              </a:schemeClr>
            </a:gs>
            <a:gs pos="80000">
              <a:schemeClr val="accent5">
                <a:shade val="50000"/>
                <a:hueOff val="101189"/>
                <a:satOff val="-2238"/>
                <a:lumOff val="16795"/>
                <a:alphaOff val="0"/>
                <a:shade val="93000"/>
                <a:satMod val="130000"/>
              </a:schemeClr>
            </a:gs>
            <a:gs pos="100000">
              <a:schemeClr val="accent5">
                <a:shade val="50000"/>
                <a:hueOff val="101189"/>
                <a:satOff val="-2238"/>
                <a:lumOff val="1679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193" tIns="0" rIns="14919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entury Gothic" panose="020B0502020202020204" pitchFamily="34" charset="0"/>
            </a:rPr>
            <a:t>2.1.5 Search Equipment</a:t>
          </a:r>
          <a:endParaRPr lang="en-GB" sz="2400" kern="1200" dirty="0">
            <a:latin typeface="Century Gothic" panose="020B0502020202020204" pitchFamily="34" charset="0"/>
          </a:endParaRPr>
        </a:p>
      </dsp:txBody>
      <dsp:txXfrm>
        <a:off x="317966" y="4590588"/>
        <a:ext cx="5249943"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395BB-C357-4A9D-B550-7A95AF05AB9D}" type="datetimeFigureOut">
              <a:rPr lang="en-US" smtClean="0"/>
              <a:t>7/30/2025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FF2C7-DAB2-40E0-8205-7408F6060A2C}" type="slidenum">
              <a:rPr lang="en-US" smtClean="0"/>
              <a:t>‹#›</a:t>
            </a:fld>
            <a:endParaRPr lang="en-US"/>
          </a:p>
        </p:txBody>
      </p:sp>
    </p:spTree>
    <p:extLst>
      <p:ext uri="{BB962C8B-B14F-4D97-AF65-F5344CB8AC3E}">
        <p14:creationId xmlns:p14="http://schemas.microsoft.com/office/powerpoint/2010/main" val="20601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Find guidance inserted in the note section of each slide.</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6DCF59-3C3C-4B8A-82C0-288D5642E68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4493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53055-7DCD-36A2-A7B9-CA731E791D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1ADBF7-EB44-E4D7-8281-470209959A75}"/>
              </a:ext>
            </a:extLst>
          </p:cNvPr>
          <p:cNvSpPr>
            <a:spLocks noGrp="1" noRot="1" noChangeAspect="1"/>
          </p:cNvSpPr>
          <p:nvPr>
            <p:ph type="sldImg"/>
          </p:nvPr>
        </p:nvSpPr>
        <p:spPr>
          <a:xfrm>
            <a:off x="79375" y="739775"/>
            <a:ext cx="6577013" cy="3700463"/>
          </a:xfrm>
        </p:spPr>
      </p:sp>
      <p:sp>
        <p:nvSpPr>
          <p:cNvPr id="3" name="Notes Placeholder 2">
            <a:extLst>
              <a:ext uri="{FF2B5EF4-FFF2-40B4-BE49-F238E27FC236}">
                <a16:creationId xmlns:a16="http://schemas.microsoft.com/office/drawing/2014/main" id="{B8C6CEA1-8A65-AF1E-9830-8E8427343301}"/>
              </a:ext>
            </a:extLst>
          </p:cNvPr>
          <p:cNvSpPr>
            <a:spLocks noGrp="1"/>
          </p:cNvSpPr>
          <p:nvPr>
            <p:ph type="body" idx="1"/>
          </p:nvPr>
        </p:nvSpPr>
        <p:spPr>
          <a:xfrm>
            <a:off x="493047" y="4693533"/>
            <a:ext cx="5388610" cy="4439841"/>
          </a:xfrm>
        </p:spPr>
        <p:txBody>
          <a:bodyPr/>
          <a:lstStyle/>
          <a:p>
            <a:pPr lvl="1" fontAlgn="base"/>
            <a:r>
              <a:rPr lang="en-US" dirty="0">
                <a:latin typeface="Century Gothic" panose="020B0502020202020204" pitchFamily="34" charset="0"/>
                <a:cs typeface="Times New Roman" panose="02020603050405020304" pitchFamily="18" charset="0"/>
              </a:rPr>
              <a:t>Success of search as a capability is largely due to the procedures founded on four basic principles that can be adapted to suit the operational tempo and tactical situation. The procedures and techniques involved in all search activities should be principle based, regardless of the exact details of the actions to be taken. The level of assurance provided varies on the level of training and equipment available. The search principles are: </a:t>
            </a:r>
          </a:p>
          <a:p>
            <a:pPr lvl="1" fontAlgn="base"/>
            <a:r>
              <a:rPr lang="en-US" dirty="0">
                <a:latin typeface="Century Gothic" panose="020B0502020202020204" pitchFamily="34" charset="0"/>
                <a:cs typeface="Times New Roman" panose="02020603050405020304" pitchFamily="18" charset="0"/>
              </a:rPr>
              <a:t>•	</a:t>
            </a:r>
            <a:r>
              <a:rPr lang="en-US" b="1" dirty="0">
                <a:latin typeface="Century Gothic" panose="020B0502020202020204" pitchFamily="34" charset="0"/>
                <a:cs typeface="Times New Roman" panose="02020603050405020304" pitchFamily="18" charset="0"/>
              </a:rPr>
              <a:t>Systematic</a:t>
            </a:r>
            <a:r>
              <a:rPr lang="en-US" dirty="0">
                <a:latin typeface="Century Gothic" panose="020B0502020202020204" pitchFamily="34" charset="0"/>
                <a:cs typeface="Times New Roman" panose="02020603050405020304" pitchFamily="18" charset="0"/>
              </a:rPr>
              <a:t>. All search activities regardless of the level they are conducted at are systematic in their nature which is achieved by the approach being careful, deliberate, detailed and methodical. The systematic search principle applies equally to the planning, co-ordination, and execution of all search operations.</a:t>
            </a:r>
          </a:p>
          <a:p>
            <a:pPr lvl="1" fontAlgn="base"/>
            <a:r>
              <a:rPr lang="en-US" dirty="0">
                <a:latin typeface="Century Gothic" panose="020B0502020202020204" pitchFamily="34" charset="0"/>
                <a:cs typeface="Times New Roman" panose="02020603050405020304" pitchFamily="18" charset="0"/>
              </a:rPr>
              <a:t>•	</a:t>
            </a:r>
            <a:r>
              <a:rPr lang="en-US" b="1" dirty="0">
                <a:latin typeface="Century Gothic" panose="020B0502020202020204" pitchFamily="34" charset="0"/>
                <a:cs typeface="Times New Roman" panose="02020603050405020304" pitchFamily="18" charset="0"/>
              </a:rPr>
              <a:t>Flexible</a:t>
            </a:r>
            <a:r>
              <a:rPr lang="en-US" dirty="0">
                <a:latin typeface="Century Gothic" panose="020B0502020202020204" pitchFamily="34" charset="0"/>
                <a:cs typeface="Times New Roman" panose="02020603050405020304" pitchFamily="18" charset="0"/>
              </a:rPr>
              <a:t>. TTP as well as equipment must be adapted to an evolving operational/tactical environment where the perpetrator constantly changes his methods of operation in an attempt to either trap, deceive, mislead or misdirect search capabilities. All procedures should be flexible but consistent in their application without compromising safety.</a:t>
            </a:r>
          </a:p>
          <a:p>
            <a:pPr lvl="1" fontAlgn="base"/>
            <a:r>
              <a:rPr lang="en-US" dirty="0">
                <a:latin typeface="Century Gothic" panose="020B0502020202020204" pitchFamily="34" charset="0"/>
                <a:cs typeface="Times New Roman" panose="02020603050405020304" pitchFamily="18" charset="0"/>
              </a:rPr>
              <a:t>•	</a:t>
            </a:r>
            <a:r>
              <a:rPr lang="en-US" b="1" dirty="0">
                <a:latin typeface="Century Gothic" panose="020B0502020202020204" pitchFamily="34" charset="0"/>
                <a:cs typeface="Times New Roman" panose="02020603050405020304" pitchFamily="18" charset="0"/>
              </a:rPr>
              <a:t>Focused</a:t>
            </a:r>
            <a:r>
              <a:rPr lang="en-US" dirty="0">
                <a:latin typeface="Century Gothic" panose="020B0502020202020204" pitchFamily="34" charset="0"/>
                <a:cs typeface="Times New Roman" panose="02020603050405020304" pitchFamily="18" charset="0"/>
              </a:rPr>
              <a:t>. All planned search operations should be targeted and have clearly defined objectives that contribute to the mission. The political, cultural, social, and economic impact of any intended search operation should be addressed when considering the objectives.</a:t>
            </a:r>
          </a:p>
          <a:p>
            <a:pPr lvl="1" fontAlgn="base"/>
            <a:r>
              <a:rPr lang="en-US" dirty="0">
                <a:latin typeface="Century Gothic" panose="020B0502020202020204" pitchFamily="34" charset="0"/>
                <a:cs typeface="Times New Roman" panose="02020603050405020304" pitchFamily="18" charset="0"/>
              </a:rPr>
              <a:t>•	</a:t>
            </a:r>
            <a:r>
              <a:rPr lang="en-US" b="1" dirty="0">
                <a:latin typeface="Century Gothic" panose="020B0502020202020204" pitchFamily="34" charset="0"/>
                <a:cs typeface="Times New Roman" panose="02020603050405020304" pitchFamily="18" charset="0"/>
              </a:rPr>
              <a:t>Safe</a:t>
            </a:r>
            <a:r>
              <a:rPr lang="en-US" dirty="0">
                <a:latin typeface="Century Gothic" panose="020B0502020202020204" pitchFamily="34" charset="0"/>
                <a:cs typeface="Times New Roman" panose="02020603050405020304" pitchFamily="18" charset="0"/>
              </a:rPr>
              <a:t>. Search activities are conducted within the margin of acceptable level of risk for the operation and the assessment associated with it as determined by the commander.</a:t>
            </a:r>
          </a:p>
          <a:p>
            <a:pPr lvl="1" fontAlgn="base"/>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8115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8AC1D-CBE6-0961-5218-A01C5A22A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47ECB1-FE37-E0CF-7EF1-A15FEB782AD1}"/>
              </a:ext>
            </a:extLst>
          </p:cNvPr>
          <p:cNvSpPr>
            <a:spLocks noGrp="1" noRot="1" noChangeAspect="1"/>
          </p:cNvSpPr>
          <p:nvPr>
            <p:ph type="sldImg"/>
          </p:nvPr>
        </p:nvSpPr>
        <p:spPr>
          <a:xfrm>
            <a:off x="79375" y="739775"/>
            <a:ext cx="6577013" cy="3700463"/>
          </a:xfrm>
        </p:spPr>
      </p:sp>
      <p:sp>
        <p:nvSpPr>
          <p:cNvPr id="3" name="Notes Placeholder 2">
            <a:extLst>
              <a:ext uri="{FF2B5EF4-FFF2-40B4-BE49-F238E27FC236}">
                <a16:creationId xmlns:a16="http://schemas.microsoft.com/office/drawing/2014/main" id="{16D2ABD9-32FB-8BAD-81CC-B6008623A694}"/>
              </a:ext>
            </a:extLst>
          </p:cNvPr>
          <p:cNvSpPr>
            <a:spLocks noGrp="1"/>
          </p:cNvSpPr>
          <p:nvPr>
            <p:ph type="body" idx="1"/>
          </p:nvPr>
        </p:nvSpPr>
        <p:spPr>
          <a:xfrm>
            <a:off x="493047" y="4693533"/>
            <a:ext cx="5388610" cy="4439841"/>
          </a:xfrm>
        </p:spPr>
        <p: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Search can support and deliver effects to reinforce a UN Commander’s intent in protective and pre-emptive operations from the tactical to the strategic level. This is supported through the following effects:</a:t>
            </a:r>
            <a:endParaRPr lang="en-GB" sz="1200" dirty="0">
              <a:effectLst/>
              <a:latin typeface="Century Gothic" panose="020B0502020202020204" pitchFamily="34" charset="0"/>
              <a:ea typeface="Arial" panose="020B0604020202020204" pitchFamily="34" charset="0"/>
            </a:endParaRPr>
          </a:p>
          <a:p>
            <a:pPr marL="342900" marR="0" lvl="0" indent="-342900" fontAlgn="base">
              <a:spcAft>
                <a:spcPts val="600"/>
              </a:spcAft>
              <a:buFont typeface="Symbol" panose="05050102010706020507" pitchFamily="18" charset="2"/>
              <a:buChar char=""/>
            </a:pPr>
            <a:r>
              <a:rPr lang="en-CA" sz="12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Shape </a:t>
            </a: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the conditions for future operations.</a:t>
            </a:r>
            <a:endParaRPr lang="en-GB" sz="1200" dirty="0">
              <a:effectLst/>
              <a:latin typeface="Century Gothic" panose="020B0502020202020204" pitchFamily="34" charset="0"/>
              <a:ea typeface="Arial" panose="020B0604020202020204" pitchFamily="34" charset="0"/>
            </a:endParaRPr>
          </a:p>
          <a:p>
            <a:pPr marL="342900" marR="0" lvl="0" indent="-342900" fontAlgn="base">
              <a:spcAft>
                <a:spcPts val="600"/>
              </a:spcAft>
              <a:buFont typeface="Symbol" panose="05050102010706020507" pitchFamily="18" charset="2"/>
              <a:buChar char=""/>
            </a:pPr>
            <a:r>
              <a:rPr lang="en-CA" sz="12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Deter </a:t>
            </a: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adversaries.</a:t>
            </a:r>
            <a:endParaRPr lang="en-GB" sz="1200" dirty="0">
              <a:effectLst/>
              <a:latin typeface="Century Gothic" panose="020B0502020202020204" pitchFamily="34" charset="0"/>
              <a:ea typeface="Arial" panose="020B0604020202020204" pitchFamily="34" charset="0"/>
            </a:endParaRPr>
          </a:p>
          <a:p>
            <a:pPr marL="342900" marR="0" lvl="0" indent="-342900" fontAlgn="base">
              <a:spcAft>
                <a:spcPts val="600"/>
              </a:spcAft>
              <a:buFont typeface="Symbol" panose="05050102010706020507" pitchFamily="18" charset="2"/>
              <a:buChar char=""/>
            </a:pPr>
            <a:r>
              <a:rPr lang="en-CA" sz="12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Deny </a:t>
            </a: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resources and freedom of action for the perpetrators.</a:t>
            </a:r>
            <a:endParaRPr lang="en-GB" sz="1200" dirty="0">
              <a:effectLst/>
              <a:latin typeface="Century Gothic" panose="020B0502020202020204" pitchFamily="34" charset="0"/>
              <a:ea typeface="Arial" panose="020B0604020202020204" pitchFamily="34" charset="0"/>
            </a:endParaRPr>
          </a:p>
          <a:p>
            <a:pPr marL="342900" marR="0" lvl="0" indent="-342900" fontAlgn="base">
              <a:spcAft>
                <a:spcPts val="600"/>
              </a:spcAft>
              <a:buFont typeface="Symbol" panose="05050102010706020507" pitchFamily="18" charset="2"/>
              <a:buChar char=""/>
            </a:pPr>
            <a:r>
              <a:rPr lang="en-CA" sz="12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Protect</a:t>
            </a: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UN or supported forces and secure freedom of action and movement; and</a:t>
            </a:r>
            <a:endParaRPr lang="en-GB" sz="1200" dirty="0">
              <a:effectLst/>
              <a:latin typeface="Century Gothic" panose="020B0502020202020204" pitchFamily="34" charset="0"/>
              <a:ea typeface="Arial" panose="020B0604020202020204" pitchFamily="34" charset="0"/>
            </a:endParaRPr>
          </a:p>
          <a:p>
            <a:pPr marL="342900" marR="0" lvl="0" indent="-342900" fontAlgn="base">
              <a:spcAft>
                <a:spcPts val="600"/>
              </a:spcAft>
              <a:buFont typeface="Symbol" panose="05050102010706020507" pitchFamily="18" charset="2"/>
              <a:buChar char=""/>
            </a:pPr>
            <a:r>
              <a:rPr lang="en-CA" sz="12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Exploit</a:t>
            </a: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technical and tactical intelligence gained through search operations. </a:t>
            </a:r>
            <a:endParaRPr lang="en-GB" sz="1200" dirty="0">
              <a:effectLst/>
              <a:latin typeface="Century Gothic" panose="020B0502020202020204" pitchFamily="34" charset="0"/>
              <a:ea typeface="Arial" panose="020B0604020202020204" pitchFamily="34" charset="0"/>
            </a:endParaRPr>
          </a:p>
          <a:p>
            <a:pPr lvl="1" fontAlgn="base"/>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841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CA248-0B30-DF4A-43EF-22BBA74605A6}"/>
            </a:ext>
          </a:extLst>
        </p:cNvPr>
        <p:cNvGrpSpPr/>
        <p:nvPr/>
      </p:nvGrpSpPr>
      <p:grpSpPr>
        <a:xfrm>
          <a:off x="0" y="0"/>
          <a:ext cx="0" cy="0"/>
          <a:chOff x="0" y="0"/>
          <a:chExt cx="0" cy="0"/>
        </a:xfrm>
      </p:grpSpPr>
      <p:sp>
        <p:nvSpPr>
          <p:cNvPr id="21505" name="Rectangle 7">
            <a:extLst>
              <a:ext uri="{FF2B5EF4-FFF2-40B4-BE49-F238E27FC236}">
                <a16:creationId xmlns:a16="http://schemas.microsoft.com/office/drawing/2014/main" id="{3792E3F8-CAA2-B862-6AF4-E164178DEB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8EC0D51-D9AF-4A65-BF6F-98295766D6DD}" type="slidenum">
              <a:rPr kumimoji="0" lang="en-US" altLang="ja-JP"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ja-JP"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21506" name="Rectangle 2">
            <a:extLst>
              <a:ext uri="{FF2B5EF4-FFF2-40B4-BE49-F238E27FC236}">
                <a16:creationId xmlns:a16="http://schemas.microsoft.com/office/drawing/2014/main" id="{BA7E620C-9C47-07A7-2F48-F18DCCED78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Date Placeholder 4">
            <a:extLst>
              <a:ext uri="{FF2B5EF4-FFF2-40B4-BE49-F238E27FC236}">
                <a16:creationId xmlns:a16="http://schemas.microsoft.com/office/drawing/2014/main" id="{A618C973-F486-0082-FE16-889529C9F355}"/>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297872-7BAE-4E76-A125-E84DEF2C687B}" type="datetime1">
              <a:rPr kumimoji="0" lang="en-US" altLang="ja-JP"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7/30/2025</a:t>
            </a:fld>
            <a:endParaRPr kumimoji="0" lang="en-US" altLang="ja-JP"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21508" name="Notes Placeholder 2">
            <a:extLst>
              <a:ext uri="{FF2B5EF4-FFF2-40B4-BE49-F238E27FC236}">
                <a16:creationId xmlns:a16="http://schemas.microsoft.com/office/drawing/2014/main" id="{3EAE1A73-16BD-F894-9E43-F7B4DCEE4CA1}"/>
              </a:ext>
            </a:extLst>
          </p:cNvPr>
          <p:cNvSpPr>
            <a:spLocks noGrp="1"/>
          </p:cNvSpPr>
          <p:nvPr>
            <p:ph type="body" idx="1"/>
          </p:nvPr>
        </p:nvSpPr>
        <p:spPr bwMode="auto">
          <a:xfrm>
            <a:off x="701040" y="4415790"/>
            <a:ext cx="5608320" cy="4880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sz="1200" b="0" kern="1200">
              <a:solidFill>
                <a:schemeClr val="tx1"/>
              </a:solidFill>
              <a:effectLst/>
              <a:latin typeface="+mn-lt"/>
              <a:ea typeface="+mn-ea"/>
              <a:cs typeface="+mn-cs"/>
            </a:endParaRPr>
          </a:p>
        </p:txBody>
      </p:sp>
    </p:spTree>
    <p:extLst>
      <p:ext uri="{BB962C8B-B14F-4D97-AF65-F5344CB8AC3E}">
        <p14:creationId xmlns:p14="http://schemas.microsoft.com/office/powerpoint/2010/main" val="2448336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Century Gothic" panose="020B0502020202020204" pitchFamily="34" charset="0"/>
              </a:rPr>
              <a:t>In its broadest terms search can be broken down into all arms search capabilities and specialist search capabilities.</a:t>
            </a:r>
          </a:p>
          <a:p>
            <a:r>
              <a:rPr lang="en-US" sz="1200" dirty="0">
                <a:latin typeface="Century Gothic" panose="020B0502020202020204" pitchFamily="34" charset="0"/>
              </a:rPr>
              <a:t>•	</a:t>
            </a:r>
            <a:r>
              <a:rPr lang="en-US" sz="1200" b="1" dirty="0">
                <a:latin typeface="Century Gothic" panose="020B0502020202020204" pitchFamily="34" charset="0"/>
              </a:rPr>
              <a:t>All Arms Search</a:t>
            </a:r>
            <a:r>
              <a:rPr lang="en-US" sz="1200" dirty="0">
                <a:latin typeface="Century Gothic" panose="020B0502020202020204" pitchFamily="34" charset="0"/>
              </a:rPr>
              <a:t>. Search capabilities employed by non-specialist members of a unit. There are different levels of all arms search capabilities.</a:t>
            </a:r>
          </a:p>
          <a:p>
            <a:r>
              <a:rPr lang="en-US" sz="1200" dirty="0">
                <a:latin typeface="Century Gothic" panose="020B0502020202020204" pitchFamily="34" charset="0"/>
              </a:rPr>
              <a:t>•	</a:t>
            </a:r>
            <a:r>
              <a:rPr lang="en-US" sz="1200" b="1" dirty="0">
                <a:latin typeface="Century Gothic" panose="020B0502020202020204" pitchFamily="34" charset="0"/>
              </a:rPr>
              <a:t>Specialist Search</a:t>
            </a:r>
            <a:r>
              <a:rPr lang="en-US" sz="1200" dirty="0">
                <a:latin typeface="Century Gothic" panose="020B0502020202020204" pitchFamily="34" charset="0"/>
              </a:rPr>
              <a:t>. Search capabilities employed by advanced search personnel trained, equipped, and qualified to do so. Information regarding Specialist Search is contained in the UN Military Engineer Unit Manual.</a:t>
            </a:r>
          </a:p>
          <a:p>
            <a:endParaRPr lang="en-US" sz="1200" dirty="0">
              <a:latin typeface="Century Gothic" panose="020B0502020202020204" pitchFamily="34" charset="0"/>
            </a:endParaRPr>
          </a:p>
          <a:p>
            <a:r>
              <a:rPr lang="en-US" sz="1200" dirty="0">
                <a:latin typeface="Century Gothic" panose="020B0502020202020204" pitchFamily="34" charset="0"/>
              </a:rPr>
              <a:t>Within All Arms Search there are three levels of search capability, namely:</a:t>
            </a:r>
          </a:p>
          <a:p>
            <a:r>
              <a:rPr lang="en-US" sz="1200" b="1" dirty="0">
                <a:latin typeface="Century Gothic" panose="020B0502020202020204" pitchFamily="34" charset="0"/>
              </a:rPr>
              <a:t>Basic Search </a:t>
            </a:r>
            <a:r>
              <a:rPr lang="en-US" sz="1200" dirty="0">
                <a:latin typeface="Century Gothic" panose="020B0502020202020204" pitchFamily="34" charset="0"/>
              </a:rPr>
              <a:t>– This is a skill all peacekeeper should have which gives them an awareness of search and basic search TTPs.</a:t>
            </a:r>
          </a:p>
          <a:p>
            <a:r>
              <a:rPr lang="en-US" sz="1200" b="1" dirty="0">
                <a:latin typeface="Century Gothic" panose="020B0502020202020204" pitchFamily="34" charset="0"/>
              </a:rPr>
              <a:t>Route Search </a:t>
            </a:r>
            <a:r>
              <a:rPr lang="en-US" sz="1200" dirty="0">
                <a:latin typeface="Century Gothic" panose="020B0502020202020204" pitchFamily="34" charset="0"/>
              </a:rPr>
              <a:t>– Route search is a team skill for conducting assessed parts of routes for the presence of EO and IEDs. </a:t>
            </a:r>
          </a:p>
          <a:p>
            <a:r>
              <a:rPr lang="en-US" sz="1200" b="1" dirty="0">
                <a:latin typeface="Century Gothic" panose="020B0502020202020204" pitchFamily="34" charset="0"/>
              </a:rPr>
              <a:t>Intermediate Search </a:t>
            </a:r>
            <a:r>
              <a:rPr lang="en-US" sz="1200" dirty="0">
                <a:latin typeface="Century Gothic" panose="020B0502020202020204" pitchFamily="34" charset="0"/>
              </a:rPr>
              <a:t>– Intermediate search includes route search skills with the addition skills such as Area Search, and compound searches. </a:t>
            </a:r>
          </a:p>
          <a:p>
            <a:endParaRPr lang="en-US" sz="1200" dirty="0">
              <a:latin typeface="Century Gothic" panose="020B0502020202020204" pitchFamily="34" charset="0"/>
            </a:endParaRPr>
          </a:p>
          <a:p>
            <a:r>
              <a:rPr lang="en-US" sz="1200" dirty="0">
                <a:latin typeface="Century Gothic" panose="020B0502020202020204" pitchFamily="34" charset="0"/>
              </a:rPr>
              <a:t>In simpler terms, we can say that Search is conducted at three levels: basic, intermediate and advanced. </a:t>
            </a:r>
            <a:r>
              <a:rPr lang="en-US" sz="1200" b="1" dirty="0">
                <a:latin typeface="Century Gothic" panose="020B0502020202020204" pitchFamily="34" charset="0"/>
              </a:rPr>
              <a:t>[build Slide]</a:t>
            </a:r>
          </a:p>
        </p:txBody>
      </p:sp>
    </p:spTree>
    <p:extLst>
      <p:ext uri="{BB962C8B-B14F-4D97-AF65-F5344CB8AC3E}">
        <p14:creationId xmlns:p14="http://schemas.microsoft.com/office/powerpoint/2010/main" val="3507955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BDB99-23F1-D0FC-21AB-23DC475BEA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1DD044-CB3F-CA88-7572-FE4C1DEFF9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1A0D5E-619F-E69D-0470-C53310C9EEA1}"/>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Tree>
    <p:extLst>
      <p:ext uri="{BB962C8B-B14F-4D97-AF65-F5344CB8AC3E}">
        <p14:creationId xmlns:p14="http://schemas.microsoft.com/office/powerpoint/2010/main" val="3144589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98AF6-369C-2AC0-FBD2-B554C535C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027125-26E6-DAC2-E16D-0E9A337762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0B9D0B-C745-07A7-2EE3-5BE2D9FE7B19}"/>
              </a:ext>
            </a:extLst>
          </p:cNvPr>
          <p:cNvSpPr>
            <a:spLocks noGrp="1"/>
          </p:cNvSpPr>
          <p:nvPr>
            <p:ph type="body" idx="1"/>
          </p:nvPr>
        </p:nvSpPr>
        <p:spPr/>
        <p: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Certain types of searches such as route, area and building searches can be either an all arms task or a specialized task. In each case, defined training and possibly equipment support is required for these capabilities to be employed by all arms. The criteria that are used to determine if these search activities are an All Arms task or a specialized task is determined by an assessment of the following factors and based on the mission level treat assessment. </a:t>
            </a:r>
            <a:endParaRPr lang="en-GB" sz="1200" dirty="0">
              <a:effectLst/>
              <a:latin typeface="Century Gothic" panose="020B0502020202020204" pitchFamily="34" charset="0"/>
              <a:ea typeface="Arial" panose="020B0604020202020204" pitchFamily="34" charset="0"/>
            </a:endParaRPr>
          </a:p>
          <a:p>
            <a:pPr marL="228600" marR="0" fontAlgn="base">
              <a:spcAft>
                <a:spcPts val="600"/>
              </a:spcAft>
              <a:buNone/>
            </a:pPr>
            <a:endParaRPr lang="en-CA" sz="12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endParaRPr>
          </a:p>
          <a:p>
            <a:pPr marL="228600" marR="0" fontAlgn="base">
              <a:spcAft>
                <a:spcPts val="600"/>
              </a:spcAft>
              <a:buNone/>
            </a:pPr>
            <a:r>
              <a:rPr lang="en-CA" sz="12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  </a:t>
            </a:r>
            <a:r>
              <a:rPr lang="en-CA"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azardous</a:t>
            </a: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nature of the operating environment. Is the environment permissive and restrictive. i.e. extreme heat or cold, confined spaces, working at heights </a:t>
            </a:r>
            <a:r>
              <a:rPr lang="en-CA"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etc</a:t>
            </a: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200" dirty="0">
              <a:effectLst/>
              <a:latin typeface="Century Gothic" panose="020B0502020202020204" pitchFamily="34" charset="0"/>
              <a:ea typeface="Arial" panose="020B0604020202020204" pitchFamily="34" charset="0"/>
            </a:endParaRPr>
          </a:p>
          <a:p>
            <a:pPr marL="228600" marR="0" fontAlgn="base">
              <a:spcAft>
                <a:spcPts val="600"/>
              </a:spcAft>
              <a:buNone/>
            </a:pPr>
            <a:r>
              <a:rPr lang="en-CA" sz="12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  </a:t>
            </a:r>
            <a:r>
              <a:rPr lang="en-CA"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quipment</a:t>
            </a: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requirements are specialized. Can the search be conducted without equipment or does it need specialist equipment that requires additional training? </a:t>
            </a:r>
            <a:endParaRPr lang="en-GB" sz="1200" dirty="0">
              <a:effectLst/>
              <a:latin typeface="Century Gothic" panose="020B0502020202020204" pitchFamily="34" charset="0"/>
              <a:ea typeface="Arial" panose="020B0604020202020204" pitchFamily="34" charset="0"/>
            </a:endParaRPr>
          </a:p>
          <a:p>
            <a:pPr marL="228600" marR="0" fontAlgn="base">
              <a:spcAft>
                <a:spcPts val="600"/>
              </a:spcAft>
              <a:buNone/>
            </a:pPr>
            <a:r>
              <a:rPr lang="en-CA" sz="12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  </a:t>
            </a:r>
            <a:r>
              <a:rPr lang="en-CA"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ssurance</a:t>
            </a: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level required is high. How detailed does the search need to be? Do we need to just check for obvious signed of IED components or do we need to be 100% sure that there is no threat. The higher the assurance required the higher the level of search required. </a:t>
            </a:r>
            <a:endParaRPr lang="en-GB" sz="1200" dirty="0">
              <a:effectLst/>
              <a:latin typeface="Century Gothic" panose="020B0502020202020204" pitchFamily="34" charset="0"/>
              <a:ea typeface="Arial" panose="020B0604020202020204" pitchFamily="34" charset="0"/>
            </a:endParaRPr>
          </a:p>
          <a:p>
            <a:pPr marL="228600" marR="0" fontAlgn="base">
              <a:spcAft>
                <a:spcPts val="600"/>
              </a:spcAft>
            </a:pPr>
            <a:r>
              <a:rPr lang="en-CA" sz="12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  </a:t>
            </a:r>
            <a:r>
              <a:rPr lang="en-CA"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hreat</a:t>
            </a: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level is high. Is there a known or specific IED threat? Are search teams being specifically targeted? Basic Search may only be carried </a:t>
            </a:r>
            <a:r>
              <a:rPr lang="en-CA"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uot</a:t>
            </a: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where there is no specific threat or no intelligence of the searcher being targeted. </a:t>
            </a:r>
            <a:endParaRPr lang="en-GB" sz="1200" dirty="0">
              <a:effectLst/>
              <a:latin typeface="Century Gothic" panose="020B0502020202020204" pitchFamily="34" charset="0"/>
              <a:ea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Tree>
    <p:extLst>
      <p:ext uri="{BB962C8B-B14F-4D97-AF65-F5344CB8AC3E}">
        <p14:creationId xmlns:p14="http://schemas.microsoft.com/office/powerpoint/2010/main" val="686955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2CC0C-CCCD-7503-BE69-02705C87CD10}"/>
            </a:ext>
          </a:extLst>
        </p:cNvPr>
        <p:cNvGrpSpPr/>
        <p:nvPr/>
      </p:nvGrpSpPr>
      <p:grpSpPr>
        <a:xfrm>
          <a:off x="0" y="0"/>
          <a:ext cx="0" cy="0"/>
          <a:chOff x="0" y="0"/>
          <a:chExt cx="0" cy="0"/>
        </a:xfrm>
      </p:grpSpPr>
      <p:sp>
        <p:nvSpPr>
          <p:cNvPr id="21505" name="Rectangle 7">
            <a:extLst>
              <a:ext uri="{FF2B5EF4-FFF2-40B4-BE49-F238E27FC236}">
                <a16:creationId xmlns:a16="http://schemas.microsoft.com/office/drawing/2014/main" id="{E915B4B6-FDA9-DF1D-8777-713D48B501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8EC0D51-D9AF-4A65-BF6F-98295766D6DD}" type="slidenum">
              <a:rPr kumimoji="0" lang="en-US" altLang="ja-JP"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ja-JP"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21506" name="Rectangle 2">
            <a:extLst>
              <a:ext uri="{FF2B5EF4-FFF2-40B4-BE49-F238E27FC236}">
                <a16:creationId xmlns:a16="http://schemas.microsoft.com/office/drawing/2014/main" id="{A0C91DBF-C8DE-B22C-443E-B1BFA16157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Date Placeholder 4">
            <a:extLst>
              <a:ext uri="{FF2B5EF4-FFF2-40B4-BE49-F238E27FC236}">
                <a16:creationId xmlns:a16="http://schemas.microsoft.com/office/drawing/2014/main" id="{2B6F3C74-67F6-8969-6566-747D8BFF3F36}"/>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297872-7BAE-4E76-A125-E84DEF2C687B}" type="datetime1">
              <a:rPr kumimoji="0" lang="en-US" altLang="ja-JP"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7/30/2025</a:t>
            </a:fld>
            <a:endParaRPr kumimoji="0" lang="en-US" altLang="ja-JP"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21508" name="Notes Placeholder 2">
            <a:extLst>
              <a:ext uri="{FF2B5EF4-FFF2-40B4-BE49-F238E27FC236}">
                <a16:creationId xmlns:a16="http://schemas.microsoft.com/office/drawing/2014/main" id="{91B599A3-D50F-4D75-EFBB-7DAC6511B5B7}"/>
              </a:ext>
            </a:extLst>
          </p:cNvPr>
          <p:cNvSpPr>
            <a:spLocks noGrp="1"/>
          </p:cNvSpPr>
          <p:nvPr>
            <p:ph type="body" idx="1"/>
          </p:nvPr>
        </p:nvSpPr>
        <p:spPr bwMode="auto">
          <a:xfrm>
            <a:off x="701040" y="4415790"/>
            <a:ext cx="5608320" cy="4880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sz="1200" b="0" kern="1200">
              <a:solidFill>
                <a:schemeClr val="tx1"/>
              </a:solidFill>
              <a:effectLst/>
              <a:latin typeface="+mn-lt"/>
              <a:ea typeface="+mn-ea"/>
              <a:cs typeface="+mn-cs"/>
            </a:endParaRPr>
          </a:p>
        </p:txBody>
      </p:sp>
    </p:spTree>
    <p:extLst>
      <p:ext uri="{BB962C8B-B14F-4D97-AF65-F5344CB8AC3E}">
        <p14:creationId xmlns:p14="http://schemas.microsoft.com/office/powerpoint/2010/main" val="552143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2E5CD-B758-19DE-B444-A97CA8B98E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EECA9-C173-C1CD-4927-659594A180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69A237-2DCE-5627-3CDB-0ABEC1ABC53E}"/>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Tree>
    <p:extLst>
      <p:ext uri="{BB962C8B-B14F-4D97-AF65-F5344CB8AC3E}">
        <p14:creationId xmlns:p14="http://schemas.microsoft.com/office/powerpoint/2010/main" val="3419702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D5943-4F0E-E3D3-D09E-B5AA85D370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65869-8306-CC9A-5DBE-3E198D6B11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E82D0A-E73C-5AC2-F4A3-F199ED20A1D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Basic Search is a capability which is required by every Peacekeeper and should be part of the basic military training.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Basic Search</a:t>
            </a:r>
            <a:r>
              <a:rPr lang="en-US" sz="1200" dirty="0">
                <a:latin typeface="+mn-lt"/>
              </a:rPr>
              <a:t>. The lowest level of search capability. It provides all personnel with a fundamental understanding of the prevalent threat and those measures they, as individuals can adopt in order to optimize FP. Basic search training normally covers search awareness but may also include other procedures. Basic search teams are normally ad hoc. Basic search capabilities may or may not involve the use of search equipment and covers the following capabilities: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	•</a:t>
            </a:r>
            <a:r>
              <a:rPr lang="en-US" sz="1200" b="1" dirty="0">
                <a:latin typeface="+mn-lt"/>
              </a:rPr>
              <a:t>Search awareness</a:t>
            </a:r>
            <a:r>
              <a:rPr lang="en-US" sz="1200" dirty="0">
                <a:latin typeface="+mn-lt"/>
              </a:rPr>
              <a:t>. Search awareness is the most basic skill level and is utilized for FP. A Search aware person is normally trained to conduct searches of a person or vehicle or conduct a basic threat assessment (subject to a periodic threat update), 5m and 25m checks and workplace checks.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Tree>
    <p:extLst>
      <p:ext uri="{BB962C8B-B14F-4D97-AF65-F5344CB8AC3E}">
        <p14:creationId xmlns:p14="http://schemas.microsoft.com/office/powerpoint/2010/main" val="169377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273F7-AF9A-A98A-6058-13D595A83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5B3484-0319-72C6-D706-274C0B2866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F9E1F8-2439-FEFA-0EF5-7AE9F96E0944}"/>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Basic Search</a:t>
            </a:r>
            <a:r>
              <a:rPr lang="en-US" sz="1200" dirty="0">
                <a:latin typeface="+mn-lt"/>
              </a:rPr>
              <a:t>. The lowest level of search capability. It provides all personnel with a fundamental understanding of the prevalent threat and those measures they, as individuals can adopt in order to optimize FP. Basic search training normally covers search awareness but may also include other procedures. Basic search teams are normally ad hoc. Basic search capabilities may or may not involve the use of search equipment and covers the following capabilities: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	•</a:t>
            </a:r>
            <a:r>
              <a:rPr lang="en-US" sz="1200" b="1" dirty="0">
                <a:latin typeface="+mn-lt"/>
              </a:rPr>
              <a:t>Search awareness</a:t>
            </a:r>
            <a:r>
              <a:rPr lang="en-US" sz="1200" dirty="0">
                <a:latin typeface="+mn-lt"/>
              </a:rPr>
              <a:t>. Search awareness is the most basic skill level and is utilized for FP. A Search aware person is normally trained to conduct searches of a person or vehicle or conduct a basic threat assessment (subject to a periodic threat update), 5m and 25m checks and workplace checks.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	•</a:t>
            </a:r>
            <a:r>
              <a:rPr lang="en-US" sz="1200" b="1" dirty="0">
                <a:latin typeface="+mn-lt"/>
              </a:rPr>
              <a:t>Person search</a:t>
            </a:r>
            <a:r>
              <a:rPr lang="en-US" sz="1200" dirty="0">
                <a:latin typeface="+mn-lt"/>
              </a:rPr>
              <a:t>. Search of a person to detect components, weapons, ammunition, or any other exploitable intelligence that a person may attempt to conceal.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Tree>
    <p:extLst>
      <p:ext uri="{BB962C8B-B14F-4D97-AF65-F5344CB8AC3E}">
        <p14:creationId xmlns:p14="http://schemas.microsoft.com/office/powerpoint/2010/main" val="401025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8EC0D51-D9AF-4A65-BF6F-98295766D6DD}" type="slidenum">
              <a:rPr kumimoji="0" lang="en-US" altLang="ja-JP"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ja-JP"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21506"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297872-7BAE-4E76-A125-E84DEF2C687B}" type="datetime1">
              <a:rPr kumimoji="0" lang="en-US" altLang="ja-JP"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7/30/2025</a:t>
            </a:fld>
            <a:endParaRPr kumimoji="0" lang="en-US" altLang="ja-JP"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21508" name="Notes Placeholder 2"/>
          <p:cNvSpPr>
            <a:spLocks noGrp="1"/>
          </p:cNvSpPr>
          <p:nvPr>
            <p:ph type="body" idx="1"/>
          </p:nvPr>
        </p:nvSpPr>
        <p:spPr bwMode="auto">
          <a:xfrm>
            <a:off x="701040" y="4415790"/>
            <a:ext cx="5608320" cy="4880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endParaRPr lang="en-US" altLang="ja-JP">
              <a:latin typeface="Arial" pitchFamily="34" charset="0"/>
              <a:cs typeface="Arial" pitchFamily="34" charset="0"/>
            </a:endParaRPr>
          </a:p>
        </p:txBody>
      </p:sp>
    </p:spTree>
    <p:extLst>
      <p:ext uri="{BB962C8B-B14F-4D97-AF65-F5344CB8AC3E}">
        <p14:creationId xmlns:p14="http://schemas.microsoft.com/office/powerpoint/2010/main" val="3954394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3C9B8-1803-3F12-8E24-6C9765C246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DBFC1-157C-DE0A-0D27-84292B645E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AB54B0-E03A-F33E-6AAD-4975440C1585}"/>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Basic Search</a:t>
            </a:r>
            <a:r>
              <a:rPr lang="en-US" sz="1200" dirty="0">
                <a:latin typeface="+mn-lt"/>
              </a:rPr>
              <a:t>. The lowest level of search capability. It provides all personnel with a fundamental understanding of the prevalent threat and those measures they, as individuals can adopt in order to optimize FP. Basic search training normally covers search awareness but may also include other procedures. Basic search teams are normally ad hoc. Basic search capabilities may or may not involve the use of search equipment and covers the following capabilities: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	•</a:t>
            </a:r>
            <a:r>
              <a:rPr lang="en-US" sz="1200" b="1" dirty="0">
                <a:latin typeface="+mn-lt"/>
              </a:rPr>
              <a:t>Search awareness</a:t>
            </a:r>
            <a:r>
              <a:rPr lang="en-US" sz="1200" dirty="0">
                <a:latin typeface="+mn-lt"/>
              </a:rPr>
              <a:t>. Search awareness is the most basic skill level and is utilized for FP. A Search aware person is normally trained to conduct searches of a person or vehicle or conduct a basic threat assessment (subject to a periodic threat update), 5m and 25m checks and workplace checks.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	•</a:t>
            </a:r>
            <a:r>
              <a:rPr lang="en-US" sz="1200" b="1" dirty="0">
                <a:latin typeface="+mn-lt"/>
              </a:rPr>
              <a:t>Person search</a:t>
            </a:r>
            <a:r>
              <a:rPr lang="en-US" sz="1200" dirty="0">
                <a:latin typeface="+mn-lt"/>
              </a:rPr>
              <a:t>. Search of a person to detect components, weapons, ammunition, or any other exploitable intelligence that a person may attempt to conceal.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	•</a:t>
            </a:r>
            <a:r>
              <a:rPr lang="en-US" sz="1200" b="1" dirty="0">
                <a:latin typeface="+mn-lt"/>
              </a:rPr>
              <a:t>Vehicle search</a:t>
            </a:r>
            <a:r>
              <a:rPr lang="en-US" sz="1200" dirty="0">
                <a:latin typeface="+mn-lt"/>
              </a:rPr>
              <a:t>. The search of a vehicle to detect vehicle-borne improvised explosive devices (VBIEDs), IED components, weapons, ammunition, or any other object that a perpetrator has attempted to conceal. A vehicle search involves an initial check of persons and their vehicle, from which an assessment can be made as to whether any further search is required. Vehicle search within basic search involves initial checks and can involve primary searches.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	</a:t>
            </a:r>
          </a:p>
        </p:txBody>
      </p:sp>
    </p:spTree>
    <p:extLst>
      <p:ext uri="{BB962C8B-B14F-4D97-AF65-F5344CB8AC3E}">
        <p14:creationId xmlns:p14="http://schemas.microsoft.com/office/powerpoint/2010/main" val="4274381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4491C-2AF0-7874-B365-FC29414DA7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78EDB-17F6-EB1E-7E70-6D330C9A70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11AF3D-C1CB-A439-D373-5EF05C257C40}"/>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Basic Search</a:t>
            </a:r>
            <a:r>
              <a:rPr lang="en-US" sz="1200" dirty="0">
                <a:latin typeface="+mn-lt"/>
              </a:rPr>
              <a:t>. The lowest level of search capability. It provides all personnel with a fundamental understanding of the prevalent threat and those measures they, as individuals can adopt in order to optimize FP. Basic search training normally covers search awareness but may also include other procedures. Basic search teams are normally ad hoc. Basic search capabilities may or may not involve the use of search equipment and covers the following capabilities: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	•</a:t>
            </a:r>
            <a:r>
              <a:rPr lang="en-US" sz="1200" b="1" dirty="0">
                <a:latin typeface="+mn-lt"/>
              </a:rPr>
              <a:t>Search awareness</a:t>
            </a:r>
            <a:r>
              <a:rPr lang="en-US" sz="1200" dirty="0">
                <a:latin typeface="+mn-lt"/>
              </a:rPr>
              <a:t>. Search awareness is the most basic skill level and is utilized for FP. A Search aware person is normally trained to conduct searches of a person or vehicle or conduct a basic threat assessment (subject to a periodic threat update), 5m and 25m checks and workplace checks.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	•</a:t>
            </a:r>
            <a:r>
              <a:rPr lang="en-US" sz="1200" b="1" dirty="0">
                <a:latin typeface="+mn-lt"/>
              </a:rPr>
              <a:t>Vehicle search</a:t>
            </a:r>
            <a:r>
              <a:rPr lang="en-US" sz="1200" dirty="0">
                <a:latin typeface="+mn-lt"/>
              </a:rPr>
              <a:t>. The search of a vehicle to detect vehicle-borne improvised explosive devices (VBIEDs), IED components, weapons, ammunition, or any other object that a perpetrator has attempted to conceal. A vehicle search involves an initial check of persons and their vehicle, from which an assessment can be made as to whether any further search is required. Vehicle search within basic search involves initial checks and can involve primary searches.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	•</a:t>
            </a:r>
            <a:r>
              <a:rPr lang="en-US" sz="1200" b="1" dirty="0">
                <a:latin typeface="+mn-lt"/>
              </a:rPr>
              <a:t>Person search</a:t>
            </a:r>
            <a:r>
              <a:rPr lang="en-US" sz="1200" dirty="0">
                <a:latin typeface="+mn-lt"/>
              </a:rPr>
              <a:t>. Search of a person to detect components, weapons, ammunition, or any other exploitable intelligence that a person may attempt to conceal.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	</a:t>
            </a:r>
            <a:r>
              <a:rPr lang="en-US" sz="1200" b="1" dirty="0">
                <a:latin typeface="+mn-lt"/>
              </a:rPr>
              <a:t>VP Check or VP 360 or VP drill</a:t>
            </a:r>
            <a:r>
              <a:rPr lang="en-US" sz="1200" dirty="0">
                <a:latin typeface="+mn-lt"/>
              </a:rPr>
              <a:t>. This is a drill conducted when Vulnerable Points on a route cannot be avoided and where there is low or no specific IED threat. The drill can be conducted with or without specialist equipment. This drill is taught on the EHAT course. Note the HEAT factor. If there is a known or high threat, this may </a:t>
            </a:r>
            <a:r>
              <a:rPr lang="en-US" sz="1200" b="1" dirty="0">
                <a:latin typeface="+mn-lt"/>
              </a:rPr>
              <a:t>not</a:t>
            </a:r>
            <a:r>
              <a:rPr lang="en-US" sz="1200" dirty="0">
                <a:latin typeface="+mn-lt"/>
              </a:rPr>
              <a:t> be conducted by Basic 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Tree>
    <p:extLst>
      <p:ext uri="{BB962C8B-B14F-4D97-AF65-F5344CB8AC3E}">
        <p14:creationId xmlns:p14="http://schemas.microsoft.com/office/powerpoint/2010/main" val="1933335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C8157-722A-EE7C-9952-AB4CDCF9F3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80421C-993C-DFAB-3D91-CC4555B84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4CE24E-3B20-2F4A-57E7-E6214D3B3546}"/>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Heat Factors to permit VP Check.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H – permissive operating environment. If it is a non-permissive environment for peacekeepers including from direct attacks or severe environmental conditions, this should not be carried out.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E – No specialist equipment required. This drill does not require specialist equipment. If the threat determines equipment is required, this drill may not be carried out.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 – Low level of assurance is acceptable. This drill does not require equipment and so the assurance level is low. Where high assurance that there is no threat remaining after the search, this task should be carried out be intermediate search.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 – IED threat level is low. This drill should only be carried out where there is a low IED threat. Where there is credible intelligence to suggest an IED at a vulnerable point, a route search should be conducted.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Tree>
    <p:extLst>
      <p:ext uri="{BB962C8B-B14F-4D97-AF65-F5344CB8AC3E}">
        <p14:creationId xmlns:p14="http://schemas.microsoft.com/office/powerpoint/2010/main" val="1364516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BDD72-F26D-E0D4-4C1B-E24B829D34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CD3321-1D3A-6E86-EE96-CF0695AD1F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E8CD2D-C7CE-24B3-B610-31D65614A6BF}"/>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Basic Search</a:t>
            </a:r>
            <a:r>
              <a:rPr lang="en-US" sz="1200" dirty="0">
                <a:latin typeface="+mn-lt"/>
              </a:rPr>
              <a:t>. The lowest level of search capability. It provides all personnel with a fundamental understanding of the prevalent threat and those measures they, as individuals can adopt in order to optimize FP. Basic search training normally covers search awareness but may also include other procedures. Basic search teams are normally ad hoc. Basic search capabilities may or may not involve the use of search equipment and covers the following capabilities: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	•</a:t>
            </a:r>
            <a:r>
              <a:rPr lang="en-US" sz="1200" b="1" dirty="0">
                <a:latin typeface="+mn-lt"/>
              </a:rPr>
              <a:t>Search awareness</a:t>
            </a:r>
            <a:r>
              <a:rPr lang="en-US" sz="1200" dirty="0">
                <a:latin typeface="+mn-lt"/>
              </a:rPr>
              <a:t>. Search awareness is the most basic skill level and is utilized for FP. A Search aware person is normally trained to conduct searches of a person or vehicle or conduct a basic threat assessment (subject to a periodic threat update), 5m and 25m checks and workplace checks.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	•</a:t>
            </a:r>
            <a:r>
              <a:rPr lang="en-US" sz="1200" b="1" dirty="0">
                <a:latin typeface="+mn-lt"/>
              </a:rPr>
              <a:t>Vehicle search</a:t>
            </a:r>
            <a:r>
              <a:rPr lang="en-US" sz="1200" dirty="0">
                <a:latin typeface="+mn-lt"/>
              </a:rPr>
              <a:t>. The search of a vehicle to detect vehicle-borne improvised explosive devices (VBIEDs), IED components, weapons, ammunition, or any other object that a perpetrator has attempted to conceal. A vehicle search involves an initial check of persons and their vehicle, from which an assessment can be made as to whether any further search is required. Vehicle search within basic search involves initial checks and can involve primary searches.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	•</a:t>
            </a:r>
            <a:r>
              <a:rPr lang="en-US" sz="1200" b="1" dirty="0">
                <a:latin typeface="+mn-lt"/>
              </a:rPr>
              <a:t>Person search</a:t>
            </a:r>
            <a:r>
              <a:rPr lang="en-US" sz="1200" dirty="0">
                <a:latin typeface="+mn-lt"/>
              </a:rPr>
              <a:t>. Search of a person to detect components, weapons, ammunition, or any other exploitable intelligence that a person may attempt to conceal.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	VP Check or VP 360 or VP drill</a:t>
            </a:r>
            <a:r>
              <a:rPr lang="en-US" sz="1200" dirty="0">
                <a:latin typeface="+mn-lt"/>
              </a:rPr>
              <a:t>. This is a drill conducted when Vulnerable Points on a route cannot be avoided and where there is low or no specific IED threat. The drill can be conducted with or without specialist equipment. This drill is taught on the EHAT course. Note the HEAT factor. If there is a known or high threat, this may not be conducted by Basic Search.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	•</a:t>
            </a:r>
            <a:r>
              <a:rPr lang="en-US" sz="1200" b="1" dirty="0">
                <a:latin typeface="+mn-lt"/>
              </a:rPr>
              <a:t>Property search</a:t>
            </a:r>
            <a:r>
              <a:rPr lang="en-US" sz="1200" dirty="0">
                <a:latin typeface="+mn-lt"/>
              </a:rPr>
              <a:t>. A physical and visual search of areas and property where the concealment of prohibited items is possible. This can include but is not limited to, the search of baggage, buildings, and urban areas/street furniture without the use of specialist equipment in a low threat environment. The Search of Buildings may be permitted in some operations but it will be subject to Rule of Engagement and local laws. Generally this is a task carried out by police, not military peacekeepers. Building search will also be subject to threat. Note the HEAT factor. If there is a threat, this may </a:t>
            </a:r>
            <a:r>
              <a:rPr lang="en-US" sz="1200" b="1" dirty="0">
                <a:latin typeface="+mn-lt"/>
              </a:rPr>
              <a:t>not</a:t>
            </a:r>
            <a:r>
              <a:rPr lang="en-US" sz="1200" dirty="0">
                <a:latin typeface="+mn-lt"/>
              </a:rPr>
              <a:t> be conducted by basic search.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Image details: gettyimages.com Creator: AHMAD AL-RUBAYE, Credit: AFP via Getty Images, Copyright: 2004 AFP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Tree>
    <p:extLst>
      <p:ext uri="{BB962C8B-B14F-4D97-AF65-F5344CB8AC3E}">
        <p14:creationId xmlns:p14="http://schemas.microsoft.com/office/powerpoint/2010/main" val="2901768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E6A09-1B33-A129-927F-4E57CA2073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F19D3-BBD6-C83F-9A17-4C4D12A306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C547E7-A952-37CA-A11A-38DA0932DE9B}"/>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Heat Factors to permit VP Check.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H – permissive operating environment. Where there is a hostile environment, this task must be left to intermediate or advanced search.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E – No specialist equipment required. If, due to the threat,  specialist equipment is needed, then this task should be left to intermediate or advanced search.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 – Low level of assurance is acceptable. Basic search can only offer low level of assurance. Where higher level of assurance is required, this should be conducted be intermediate or advanced search teams.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 – IED threat level is low. This task may only be carried out where there is a low or no IED threat. Basic search may never search un-occupied buildings.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Tree>
    <p:extLst>
      <p:ext uri="{BB962C8B-B14F-4D97-AF65-F5344CB8AC3E}">
        <p14:creationId xmlns:p14="http://schemas.microsoft.com/office/powerpoint/2010/main" val="1393104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6A9F4-73D7-F922-7590-350A2987E5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D0B8AE-2A35-11D0-282D-2FF327E2F3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8A9EFB-4FC9-A8EC-1EBD-AE7E06577E8E}"/>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Tree>
    <p:extLst>
      <p:ext uri="{BB962C8B-B14F-4D97-AF65-F5344CB8AC3E}">
        <p14:creationId xmlns:p14="http://schemas.microsoft.com/office/powerpoint/2010/main" val="1686265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2C094-1F11-85D3-3F2B-460C81CB3E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562190-D4E1-E596-B5A6-D06A557F5E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2FCAB-D1D1-F946-4E76-552134D79682}"/>
              </a:ext>
            </a:extLst>
          </p:cNvPr>
          <p:cNvSpPr>
            <a:spLocks noGrp="1"/>
          </p:cNvSpPr>
          <p:nvPr>
            <p:ph type="body" idx="1"/>
          </p:nvPr>
        </p:nvSpPr>
        <p:spPr/>
        <p:txBody>
          <a:bodyPr/>
          <a:lstStyle/>
          <a:p>
            <a:pPr marL="0" marR="0" fontAlgn="base">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en-CA" sz="12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Route Search</a:t>
            </a: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r>
              <a:rPr lang="en-CA" sz="12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 unit level search capability used in the search of assessed portions of a route for the presence of EO and in line with </a:t>
            </a:r>
            <a:r>
              <a:rPr lang="en-CA" sz="12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for the threat for which the teams have been trained</a:t>
            </a: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It may involve the knowledge and skills to be able to assess a VP or VA and determine how best it should be searched in order to isolate areas and locate IEDs so they can be rendered safe by IEDD or other suitably qualified personnel or alternatively confirm the absence of IEDs at a given VP or VA. Route search can be a UN mission specific or stand-alone capability depending on mission requirements. Route search can be used on roads, tracks, railway lines, and along any mounted or dismounted direction of travel. Route search of railway lines can be a route search team task but may require an advanced search team depending on the threat assessment and HEAT factors.</a:t>
            </a:r>
            <a:endParaRPr lang="en-GB" sz="1200" dirty="0">
              <a:effectLst/>
              <a:latin typeface="Century Gothic" panose="020B0502020202020204" pitchFamily="34" charset="0"/>
              <a:ea typeface="Arial" panose="020B0604020202020204" pitchFamily="34" charset="0"/>
            </a:endParaRPr>
          </a:p>
          <a:p>
            <a:pPr marL="0" marR="0">
              <a:spcAft>
                <a:spcPts val="600"/>
              </a:spcAft>
              <a:buNone/>
            </a:pPr>
            <a:r>
              <a:rPr lang="en-CA" sz="12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Military Personnel having completed the All Arms Search Team (AAST) are capable to conduct Route Search.</a:t>
            </a:r>
            <a:r>
              <a:rPr lang="en-CA" sz="1200" dirty="0">
                <a:effectLst/>
                <a:latin typeface="Century Gothic" panose="020B0502020202020204" pitchFamily="34" charset="0"/>
                <a:ea typeface="Arial" panose="020B0604020202020204" pitchFamily="34" charset="0"/>
              </a:rPr>
              <a:t> </a:t>
            </a:r>
            <a:endParaRPr lang="en-GB" sz="1200" dirty="0">
              <a:effectLst/>
              <a:latin typeface="Century Gothic" panose="020B0502020202020204" pitchFamily="34" charset="0"/>
              <a:ea typeface="Arial" panose="020B0604020202020204" pitchFamily="34" charset="0"/>
            </a:endParaRPr>
          </a:p>
          <a:p>
            <a:pPr marL="0" marR="0">
              <a:spcAft>
                <a:spcPts val="600"/>
              </a:spcAft>
              <a:buNone/>
            </a:pPr>
            <a:r>
              <a:rPr lang="en-CA" sz="1200" dirty="0">
                <a:effectLst/>
                <a:latin typeface="Century Gothic" panose="020B0502020202020204" pitchFamily="34" charset="0"/>
                <a:ea typeface="Arial" panose="020B0604020202020204" pitchFamily="34" charset="0"/>
                <a:cs typeface="Arial" panose="020B0604020202020204" pitchFamily="34" charset="0"/>
              </a:rPr>
              <a:t>Sometimes</a:t>
            </a:r>
            <a:r>
              <a:rPr lang="en-CA" sz="1200" spc="-5" dirty="0">
                <a:effectLst/>
                <a:latin typeface="Century Gothic" panose="020B0502020202020204" pitchFamily="34" charset="0"/>
                <a:ea typeface="Arial" panose="020B0604020202020204" pitchFamily="34" charset="0"/>
                <a:cs typeface="Arial" panose="020B0604020202020204" pitchFamily="34" charset="0"/>
              </a:rPr>
              <a:t> </a:t>
            </a:r>
            <a:r>
              <a:rPr lang="en-CA" sz="1200" dirty="0">
                <a:effectLst/>
                <a:latin typeface="Century Gothic" panose="020B0502020202020204" pitchFamily="34" charset="0"/>
                <a:ea typeface="Arial" panose="020B0604020202020204" pitchFamily="34" charset="0"/>
                <a:cs typeface="Arial" panose="020B0604020202020204" pitchFamily="34" charset="0"/>
              </a:rPr>
              <a:t>referred</a:t>
            </a:r>
            <a:r>
              <a:rPr lang="en-CA" sz="1200" spc="-5" dirty="0">
                <a:effectLst/>
                <a:latin typeface="Century Gothic" panose="020B0502020202020204" pitchFamily="34" charset="0"/>
                <a:ea typeface="Arial" panose="020B0604020202020204" pitchFamily="34" charset="0"/>
                <a:cs typeface="Arial" panose="020B0604020202020204" pitchFamily="34" charset="0"/>
              </a:rPr>
              <a:t> </a:t>
            </a:r>
            <a:r>
              <a:rPr lang="en-CA" sz="1200" dirty="0">
                <a:effectLst/>
                <a:latin typeface="Century Gothic" panose="020B0502020202020204" pitchFamily="34" charset="0"/>
                <a:ea typeface="Arial" panose="020B0604020202020204" pitchFamily="34" charset="0"/>
                <a:cs typeface="Arial" panose="020B0604020202020204" pitchFamily="34" charset="0"/>
              </a:rPr>
              <a:t>to as</a:t>
            </a:r>
            <a:r>
              <a:rPr lang="en-CA" sz="1200" spc="-5" dirty="0">
                <a:effectLst/>
                <a:latin typeface="Century Gothic" panose="020B0502020202020204" pitchFamily="34" charset="0"/>
                <a:ea typeface="Arial" panose="020B0604020202020204" pitchFamily="34" charset="0"/>
                <a:cs typeface="Arial" panose="020B0604020202020204" pitchFamily="34" charset="0"/>
              </a:rPr>
              <a:t> </a:t>
            </a:r>
            <a:r>
              <a:rPr lang="en-CA" sz="1200" dirty="0">
                <a:effectLst/>
                <a:latin typeface="Century Gothic" panose="020B0502020202020204" pitchFamily="34" charset="0"/>
                <a:ea typeface="Arial" panose="020B0604020202020204" pitchFamily="34" charset="0"/>
                <a:cs typeface="Arial" panose="020B0604020202020204" pitchFamily="34" charset="0"/>
              </a:rPr>
              <a:t>Patrol</a:t>
            </a:r>
            <a:r>
              <a:rPr lang="en-CA" sz="1200" spc="-5" dirty="0">
                <a:effectLst/>
                <a:latin typeface="Century Gothic" panose="020B0502020202020204" pitchFamily="34" charset="0"/>
                <a:ea typeface="Arial" panose="020B0604020202020204" pitchFamily="34" charset="0"/>
                <a:cs typeface="Arial" panose="020B0604020202020204" pitchFamily="34" charset="0"/>
              </a:rPr>
              <a:t> </a:t>
            </a:r>
            <a:r>
              <a:rPr lang="en-CA" sz="1200" spc="-10" dirty="0">
                <a:effectLst/>
                <a:latin typeface="Century Gothic" panose="020B0502020202020204" pitchFamily="34" charset="0"/>
                <a:ea typeface="Arial" panose="020B0604020202020204" pitchFamily="34" charset="0"/>
                <a:cs typeface="Arial" panose="020B0604020202020204" pitchFamily="34" charset="0"/>
              </a:rPr>
              <a:t>Search.</a:t>
            </a:r>
            <a:endParaRPr lang="en-GB" sz="1200" dirty="0">
              <a:effectLst/>
              <a:latin typeface="Century Gothic" panose="020B0502020202020204" pitchFamily="34" charset="0"/>
              <a:ea typeface="Arial" panose="020B0604020202020204" pitchFamily="34" charset="0"/>
            </a:endParaRPr>
          </a:p>
          <a:p>
            <a:pPr marL="0" marR="0"/>
            <a:r>
              <a:rPr lang="en-CA" sz="1800" dirty="0">
                <a:effectLst/>
                <a:latin typeface="Arial" panose="020B0604020202020204" pitchFamily="34" charset="0"/>
                <a:ea typeface="Arial" panose="020B0604020202020204" pitchFamily="34" charset="0"/>
                <a:cs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Tree>
    <p:extLst>
      <p:ext uri="{BB962C8B-B14F-4D97-AF65-F5344CB8AC3E}">
        <p14:creationId xmlns:p14="http://schemas.microsoft.com/office/powerpoint/2010/main" val="3742700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68C09-3367-8AA1-E77F-21634BB029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5FCCF-1A33-A366-FE3C-49D983627A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D218F-8B49-1D50-58E1-6B861E459AC8}"/>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Intermediate Search. Undertake all basic and route search tasks in line with HEAT factors with key additional capabilities of intermediate search being area search and building search. An increased level of training and specialist equipment is required at this level of capability compared to route search and basic search. </a:t>
            </a:r>
          </a:p>
        </p:txBody>
      </p:sp>
    </p:spTree>
    <p:extLst>
      <p:ext uri="{BB962C8B-B14F-4D97-AF65-F5344CB8AC3E}">
        <p14:creationId xmlns:p14="http://schemas.microsoft.com/office/powerpoint/2010/main" val="2783163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5FA0C-AE52-F053-B8F9-376A95F983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4BD03E-BF74-D2FC-324C-A6D61BEDE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BEE00D-EAC8-A313-BB05-F84B43707E6C}"/>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A building search refers to the systematic search of a structure or facility to locate threat items therein. Area searches and building searches are typically undertaken as part of planned operations in conjunction with a security element that first secures a cordon around a given target area or location prior to a search element systematically searching for explosive threats and or weapons and/or components thereof.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entury Gothic" panose="020B0502020202020204" pitchFamily="34" charset="0"/>
              </a:rPr>
              <a:t>NOTE</a:t>
            </a:r>
            <a:r>
              <a:rPr lang="en-US" sz="1200" dirty="0">
                <a:latin typeface="Century Gothic" panose="020B0502020202020204" pitchFamily="34" charset="0"/>
              </a:rPr>
              <a:t>: building searches may be an intermediate or advanced search capability. Typically, part of an intelligence led operation the distinction between such operations being an intermediate or advanced search requirement is determined by an assessment which is elaborated. At the intermediate level, building search is generally a force protection measure. For example a search of a structure that is to be occupied as a HQ or overnight location.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Intermediate Search can be conducted be Military Personnel having completed the All Arms Search Training and received additional training.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Where there is a high threat based on a threat assessment, this task may </a:t>
            </a:r>
            <a:r>
              <a:rPr lang="en-US" sz="1200" b="1" dirty="0">
                <a:latin typeface="Century Gothic" panose="020B0502020202020204" pitchFamily="34" charset="0"/>
              </a:rPr>
              <a:t>not</a:t>
            </a:r>
            <a:r>
              <a:rPr lang="en-US" sz="1200" dirty="0">
                <a:latin typeface="Century Gothic" panose="020B0502020202020204" pitchFamily="34" charset="0"/>
              </a:rPr>
              <a:t> be carried out by intermediate search and must </a:t>
            </a:r>
            <a:r>
              <a:rPr lang="en-US" sz="1200" b="1" dirty="0">
                <a:latin typeface="Century Gothic" panose="020B0502020202020204" pitchFamily="34" charset="0"/>
              </a:rPr>
              <a:t>only</a:t>
            </a:r>
            <a:r>
              <a:rPr lang="en-US" sz="1200" dirty="0">
                <a:latin typeface="Century Gothic" panose="020B0502020202020204" pitchFamily="34" charset="0"/>
              </a:rPr>
              <a:t> be carried out by specialist search teams or IEDD operator search.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Image Top – Example of a domestic compound in Afghanistan. Creator: </a:t>
            </a:r>
            <a:r>
              <a:rPr lang="en-US" sz="1200" dirty="0" err="1">
                <a:latin typeface="+mn-lt"/>
              </a:rPr>
              <a:t>MivPiv</a:t>
            </a:r>
            <a:r>
              <a:rPr lang="en-US" sz="1200" dirty="0">
                <a:latin typeface="+mn-lt"/>
              </a:rPr>
              <a:t>, Credit: Getty Images/iStockphoto, Copyright: Mie Ahmt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Image Bottom - Ukrainian soldiers operate inside an abandoned house during a military sweep to search for possible remnants of Russian troops after their withdrawal from villages in the outskirts of Kyiv, Ukraine, April 1, 2022. (AP Photo/Rodrigo Abd)</a:t>
            </a:r>
          </a:p>
        </p:txBody>
      </p:sp>
    </p:spTree>
    <p:extLst>
      <p:ext uri="{BB962C8B-B14F-4D97-AF65-F5344CB8AC3E}">
        <p14:creationId xmlns:p14="http://schemas.microsoft.com/office/powerpoint/2010/main" val="3695194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E5AB6-C786-19B2-E113-0992E6B193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C03CAB-ED37-E55E-A1F9-7F574A195D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C4F535-9C13-1658-AFE4-D67695DDE16D}"/>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H – For intermediate search teams, the operating environment may be non-permissive environment. E.g. Mali or Somalia where peacekeepers are targeted by belligerents .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E – Specialist equipment is required and therefore only intermediate search teams of above may conduct this type of search.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 – Moderate level of assurance is required. Due to a possible IED or UXO threat, a higher level of assurance is required.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 – IED threat may exist, but no intelligence to suggest specific threat in the building to be searched. If there has been recent trends in placing IED in building or the targeting or search teams, or there is intelligence to suggest presence of an IED, this task should be carried out by advanced or specialist Search teams.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Tree>
    <p:extLst>
      <p:ext uri="{BB962C8B-B14F-4D97-AF65-F5344CB8AC3E}">
        <p14:creationId xmlns:p14="http://schemas.microsoft.com/office/powerpoint/2010/main" val="1438666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8EC0D51-D9AF-4A65-BF6F-98295766D6DD}" type="slidenum">
              <a:rPr kumimoji="0" lang="en-US" altLang="ja-JP"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ja-JP"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21506"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297872-7BAE-4E76-A125-E84DEF2C687B}" type="datetime1">
              <a:rPr kumimoji="0" lang="en-US" altLang="ja-JP"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7/30/2025</a:t>
            </a:fld>
            <a:endParaRPr kumimoji="0" lang="en-US" altLang="ja-JP"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21508" name="Notes Placeholder 2"/>
          <p:cNvSpPr>
            <a:spLocks noGrp="1"/>
          </p:cNvSpPr>
          <p:nvPr>
            <p:ph type="body" idx="1"/>
          </p:nvPr>
        </p:nvSpPr>
        <p:spPr bwMode="auto">
          <a:xfrm>
            <a:off x="701040" y="4415790"/>
            <a:ext cx="5608320" cy="4880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endParaRPr lang="en-US" altLang="ja-JP" baseline="0">
              <a:latin typeface="Arial" pitchFamily="34" charset="0"/>
              <a:cs typeface="Arial" pitchFamily="34" charset="0"/>
            </a:endParaRPr>
          </a:p>
        </p:txBody>
      </p:sp>
    </p:spTree>
    <p:extLst>
      <p:ext uri="{BB962C8B-B14F-4D97-AF65-F5344CB8AC3E}">
        <p14:creationId xmlns:p14="http://schemas.microsoft.com/office/powerpoint/2010/main" val="1865831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4B410-0B67-1CAD-1380-8E1AA5AE33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42C824-6641-B9EF-2272-81CED65BE4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034C8A-D551-332E-472D-86A729F7BB78}"/>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Area search involves the systematic search of a target area with the aim of locating items that have been, lost, misplaced, discarded, or hidden. Alternatively area search may be carried out as a force protection measure prior to the occupation of a new location e.g. building a new tactical operating base or an overnight location for a vehicle convoy.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Area search can occur in rural environments or open areas in an urban environment. An area search can either locate illegal resources or provide assurance that the area contains no specified targets or resources. A building search refers to the systematic search of a structure or facility to locate threat items therein. Area searches and building searches are typically undertaken as part of planned operations in conjunction with a security element that first secures a cordon around a given target area or location prior to a search element systematically searching for explosive threats, weapons and/or components thereof.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entury Gothic" panose="020B0502020202020204" pitchFamily="34" charset="0"/>
              </a:rPr>
              <a:t>NOTE</a:t>
            </a:r>
            <a:r>
              <a:rPr lang="en-US" sz="1200" dirty="0">
                <a:latin typeface="Century Gothic" panose="020B0502020202020204" pitchFamily="34" charset="0"/>
              </a:rPr>
              <a:t>: Area search or building searches may be an intermediate or advanced search capability. Typically, part of an intelligence led operation the distinction between such operations being an intermediate or advanced search requirement is determined by an assessment which is elaborated.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Intermediate Search can be conducted be Military Personnel having completed the All Arms Search Training and received additional training.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Where there is a high threat based on a threat assessment, this task may </a:t>
            </a:r>
            <a:r>
              <a:rPr lang="en-US" sz="1200" b="1" dirty="0">
                <a:latin typeface="Century Gothic" panose="020B0502020202020204" pitchFamily="34" charset="0"/>
              </a:rPr>
              <a:t>not</a:t>
            </a:r>
            <a:r>
              <a:rPr lang="en-US" sz="1200" dirty="0">
                <a:latin typeface="Century Gothic" panose="020B0502020202020204" pitchFamily="34" charset="0"/>
              </a:rPr>
              <a:t> be carried out by intermediate search and must </a:t>
            </a:r>
            <a:r>
              <a:rPr lang="en-US" sz="1200" b="1" dirty="0">
                <a:latin typeface="Century Gothic" panose="020B0502020202020204" pitchFamily="34" charset="0"/>
              </a:rPr>
              <a:t>only</a:t>
            </a:r>
            <a:r>
              <a:rPr lang="en-US" sz="1200" dirty="0">
                <a:latin typeface="Century Gothic" panose="020B0502020202020204" pitchFamily="34" charset="0"/>
              </a:rPr>
              <a:t> be carried out by specialist search teams or IEDD operator search.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Tree>
    <p:extLst>
      <p:ext uri="{BB962C8B-B14F-4D97-AF65-F5344CB8AC3E}">
        <p14:creationId xmlns:p14="http://schemas.microsoft.com/office/powerpoint/2010/main" val="3337077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B4451-D393-222B-1CF2-184D59DBB9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548661-1AC5-06FC-FE15-26BC5EDCB6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BE53AF-12B5-59BB-87C3-992B71C85CB9}"/>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H – May be non-permissive environment.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E – Specialist equipment is required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 – Moderate level of assurance is required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 – IED threat may exist, but no intelligence to suggest specific threat targeting searchers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Tree>
    <p:extLst>
      <p:ext uri="{BB962C8B-B14F-4D97-AF65-F5344CB8AC3E}">
        <p14:creationId xmlns:p14="http://schemas.microsoft.com/office/powerpoint/2010/main" val="305487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E361D-5F2D-37A6-5F51-CC87EA2EA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1D6C7C-7121-469B-DCF0-796AB63556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D7AEA1-D6FD-0E4B-18B5-4511C082CD8B}"/>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Tree>
    <p:extLst>
      <p:ext uri="{BB962C8B-B14F-4D97-AF65-F5344CB8AC3E}">
        <p14:creationId xmlns:p14="http://schemas.microsoft.com/office/powerpoint/2010/main" val="22085613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1A506-F338-5B7A-576D-6C373D0609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A5AE65-C958-96DE-4300-57C82FD3D2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6A3531-DB4F-CD88-255B-6DAB37410484}"/>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Tree>
    <p:extLst>
      <p:ext uri="{BB962C8B-B14F-4D97-AF65-F5344CB8AC3E}">
        <p14:creationId xmlns:p14="http://schemas.microsoft.com/office/powerpoint/2010/main" val="13951242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BA714-7383-AABD-3E05-2BA1B4E41E0E}"/>
            </a:ext>
          </a:extLst>
        </p:cNvPr>
        <p:cNvGrpSpPr/>
        <p:nvPr/>
      </p:nvGrpSpPr>
      <p:grpSpPr>
        <a:xfrm>
          <a:off x="0" y="0"/>
          <a:ext cx="0" cy="0"/>
          <a:chOff x="0" y="0"/>
          <a:chExt cx="0" cy="0"/>
        </a:xfrm>
      </p:grpSpPr>
      <p:sp>
        <p:nvSpPr>
          <p:cNvPr id="21505" name="Rectangle 7">
            <a:extLst>
              <a:ext uri="{FF2B5EF4-FFF2-40B4-BE49-F238E27FC236}">
                <a16:creationId xmlns:a16="http://schemas.microsoft.com/office/drawing/2014/main" id="{8523D7F7-C180-4BDA-930F-6E9463CC75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8EC0D51-D9AF-4A65-BF6F-98295766D6DD}" type="slidenum">
              <a:rPr kumimoji="0" lang="en-US" altLang="ja-JP"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ja-JP"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21506" name="Rectangle 2">
            <a:extLst>
              <a:ext uri="{FF2B5EF4-FFF2-40B4-BE49-F238E27FC236}">
                <a16:creationId xmlns:a16="http://schemas.microsoft.com/office/drawing/2014/main" id="{D0B90171-479A-B8C8-75CE-F4C67FBC3B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Date Placeholder 4">
            <a:extLst>
              <a:ext uri="{FF2B5EF4-FFF2-40B4-BE49-F238E27FC236}">
                <a16:creationId xmlns:a16="http://schemas.microsoft.com/office/drawing/2014/main" id="{73756C9E-2264-3B57-E06D-84DDB9E26D60}"/>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297872-7BAE-4E76-A125-E84DEF2C687B}" type="datetime1">
              <a:rPr kumimoji="0" lang="en-US" altLang="ja-JP"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7/30/2025</a:t>
            </a:fld>
            <a:endParaRPr kumimoji="0" lang="en-US" altLang="ja-JP"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21508" name="Notes Placeholder 2">
            <a:extLst>
              <a:ext uri="{FF2B5EF4-FFF2-40B4-BE49-F238E27FC236}">
                <a16:creationId xmlns:a16="http://schemas.microsoft.com/office/drawing/2014/main" id="{2091210C-1EE2-5A5D-EF4E-13DB92D5C09B}"/>
              </a:ext>
            </a:extLst>
          </p:cNvPr>
          <p:cNvSpPr>
            <a:spLocks noGrp="1"/>
          </p:cNvSpPr>
          <p:nvPr>
            <p:ph type="body" idx="1"/>
          </p:nvPr>
        </p:nvSpPr>
        <p:spPr bwMode="auto">
          <a:xfrm>
            <a:off x="701040" y="4415790"/>
            <a:ext cx="5608320" cy="4880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sz="1200" b="0" kern="1200">
              <a:solidFill>
                <a:schemeClr val="tx1"/>
              </a:solidFill>
              <a:effectLst/>
              <a:latin typeface="+mn-lt"/>
              <a:ea typeface="+mn-ea"/>
              <a:cs typeface="+mn-cs"/>
            </a:endParaRPr>
          </a:p>
        </p:txBody>
      </p:sp>
    </p:spTree>
    <p:extLst>
      <p:ext uri="{BB962C8B-B14F-4D97-AF65-F5344CB8AC3E}">
        <p14:creationId xmlns:p14="http://schemas.microsoft.com/office/powerpoint/2010/main" val="15036570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entury Gothic" panose="020B0502020202020204" pitchFamily="34" charset="0"/>
              </a:rPr>
              <a:t> </a:t>
            </a:r>
            <a:r>
              <a:rPr lang="en-US" dirty="0">
                <a:latin typeface="Century Gothic" panose="020B0502020202020204" pitchFamily="34" charset="0"/>
              </a:rPr>
              <a:t>Search Advisors are Specialist staff at all levels of command, who provide advice and assist in planning of search related activities. The Search Advisor must be current on all policy and doctrine to ensure that the correct advice can be provided to the FC, Sector or unit commander they report to and their respective staffs on all search related matters, at all staff levels. Where possible the Search Advisor role should be dedicated within a UN Mission.​</a:t>
            </a:r>
          </a:p>
          <a:p>
            <a:endParaRPr lang="en-US" dirty="0">
              <a:latin typeface="Century Gothic" panose="020B0502020202020204" pitchFamily="34" charset="0"/>
            </a:endParaRPr>
          </a:p>
          <a:p>
            <a:r>
              <a:rPr lang="en-US" dirty="0">
                <a:latin typeface="Century Gothic" panose="020B0502020202020204" pitchFamily="34" charset="0"/>
              </a:rPr>
              <a:t>Under certain circumstances, the role can be double-headed, performing the tasks of the IED TM Advisor and the Search Advisor. Alternatively, a Search Advisor may be a role that a suitable qualified person is given. A Search Advisor must be qualified for Specialist search and have appropriate experience in providing search advice on staff level. ​</a:t>
            </a:r>
          </a:p>
          <a:p>
            <a:endParaRPr lang="en-US" dirty="0">
              <a:latin typeface="Century Gothic" panose="020B0502020202020204" pitchFamily="34" charset="0"/>
            </a:endParaRPr>
          </a:p>
          <a:p>
            <a:r>
              <a:rPr lang="en-US" dirty="0">
                <a:latin typeface="Century Gothic" panose="020B0502020202020204" pitchFamily="34" charset="0"/>
              </a:rPr>
              <a:t>​</a:t>
            </a:r>
          </a:p>
          <a:p>
            <a:r>
              <a:rPr lang="en-US" dirty="0">
                <a:latin typeface="Century Gothic" panose="020B0502020202020204" pitchFamily="34" charset="0"/>
              </a:rPr>
              <a:t>Some of the Search Advisors Tasks include:​</a:t>
            </a:r>
          </a:p>
          <a:p>
            <a:endParaRPr lang="en-US" dirty="0">
              <a:latin typeface="Century Gothic" panose="020B0502020202020204" pitchFamily="34" charset="0"/>
            </a:endParaRPr>
          </a:p>
          <a:p>
            <a:r>
              <a:rPr lang="en-US" dirty="0">
                <a:latin typeface="Century Gothic" panose="020B0502020202020204" pitchFamily="34" charset="0"/>
              </a:rPr>
              <a:t>A Search Advisor is responsible for:​</a:t>
            </a:r>
          </a:p>
          <a:p>
            <a:endParaRPr lang="en-US" dirty="0">
              <a:latin typeface="Century Gothic" panose="020B0502020202020204" pitchFamily="34" charset="0"/>
            </a:endParaRPr>
          </a:p>
          <a:p>
            <a:r>
              <a:rPr lang="en-US" dirty="0">
                <a:latin typeface="Century Gothic" panose="020B0502020202020204" pitchFamily="34" charset="0"/>
              </a:rPr>
              <a:t>•	Advice to Force Engineers or unit commanders, on search capacity and deployment, depending on the level they are operating at. ​</a:t>
            </a:r>
          </a:p>
          <a:p>
            <a:endParaRPr lang="en-US" dirty="0">
              <a:latin typeface="Century Gothic" panose="020B0502020202020204" pitchFamily="34" charset="0"/>
            </a:endParaRPr>
          </a:p>
          <a:p>
            <a:r>
              <a:rPr lang="en-US" dirty="0">
                <a:latin typeface="Century Gothic" panose="020B0502020202020204" pitchFamily="34" charset="0"/>
              </a:rPr>
              <a:t>•	Prioritizing and coordinating search matters with supporting Host Nation and non-governmental organizations (NGOs), where appropriate.​</a:t>
            </a:r>
          </a:p>
          <a:p>
            <a:endParaRPr lang="en-US" dirty="0">
              <a:latin typeface="Century Gothic" panose="020B0502020202020204" pitchFamily="34" charset="0"/>
            </a:endParaRPr>
          </a:p>
          <a:p>
            <a:r>
              <a:rPr lang="en-US" dirty="0">
                <a:latin typeface="Century Gothic" panose="020B0502020202020204" pitchFamily="34" charset="0"/>
              </a:rPr>
              <a:t>•	Synchronizing and aligning available Search capabilities and responses across the AO.​</a:t>
            </a:r>
          </a:p>
          <a:p>
            <a:endParaRPr lang="en-US" dirty="0">
              <a:latin typeface="Century Gothic" panose="020B0502020202020204" pitchFamily="34" charset="0"/>
            </a:endParaRPr>
          </a:p>
          <a:p>
            <a:r>
              <a:rPr lang="en-US" dirty="0">
                <a:latin typeface="Century Gothic" panose="020B0502020202020204" pitchFamily="34" charset="0"/>
              </a:rPr>
              <a:t>•	Supporting the intelligence and exploitation cycle through search specific threat assessments and the identification of adversary TTPs.​</a:t>
            </a:r>
          </a:p>
          <a:p>
            <a:endParaRPr lang="en-US" dirty="0">
              <a:latin typeface="Century Gothic" panose="020B0502020202020204" pitchFamily="34" charset="0"/>
            </a:endParaRPr>
          </a:p>
          <a:p>
            <a:r>
              <a:rPr lang="en-US" dirty="0">
                <a:latin typeface="Century Gothic" panose="020B0502020202020204" pitchFamily="34" charset="0"/>
              </a:rPr>
              <a:t>•	Determining which search assets are most appropriate for a task by understanding the capabilities, responsibilities, and support requirements of search assets.​</a:t>
            </a:r>
          </a:p>
          <a:p>
            <a:endParaRPr lang="en-US" dirty="0">
              <a:latin typeface="Century Gothic" panose="020B0502020202020204" pitchFamily="34" charset="0"/>
            </a:endParaRPr>
          </a:p>
          <a:p>
            <a:r>
              <a:rPr lang="en-US" dirty="0">
                <a:latin typeface="Century Gothic" panose="020B0502020202020204" pitchFamily="34" charset="0"/>
              </a:rPr>
              <a:t>•	Conducting an estimate and planning for search, based on threats, perpetrator intent and capability, before preparing orders for a search commander and/or search teams.​</a:t>
            </a:r>
          </a:p>
          <a:p>
            <a:endParaRPr lang="en-US" dirty="0">
              <a:latin typeface="Century Gothic" panose="020B0502020202020204" pitchFamily="34" charset="0"/>
            </a:endParaRPr>
          </a:p>
          <a:p>
            <a:r>
              <a:rPr lang="en-US" dirty="0">
                <a:latin typeface="Century Gothic" panose="020B0502020202020204" pitchFamily="34" charset="0"/>
              </a:rPr>
              <a:t>•	Providing support and advice to the search team commander conducting search activities</a:t>
            </a:r>
            <a:endParaRPr lang="en-GB" dirty="0">
              <a:latin typeface="Century Gothic" panose="020B0502020202020204" pitchFamily="34" charset="0"/>
            </a:endParaRPr>
          </a:p>
        </p:txBody>
      </p:sp>
    </p:spTree>
    <p:extLst>
      <p:ext uri="{BB962C8B-B14F-4D97-AF65-F5344CB8AC3E}">
        <p14:creationId xmlns:p14="http://schemas.microsoft.com/office/powerpoint/2010/main" val="26818683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B4F25-53C7-DAE6-7DA4-A931277A2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3FAFE1-E42C-554E-19F6-9BBCDE74BA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25F0D5-BF44-1D97-8570-940BA445B65E}"/>
              </a:ext>
            </a:extLst>
          </p:cNvPr>
          <p:cNvSpPr>
            <a:spLocks noGrp="1"/>
          </p:cNvSpPr>
          <p:nvPr>
            <p:ph type="body" idx="1"/>
          </p:nvPr>
        </p:nvSpPr>
        <p:spPr/>
        <p:txBody>
          <a:bodyPr/>
          <a:lstStyle/>
          <a:p>
            <a:r>
              <a:rPr lang="en-US" sz="1200" dirty="0">
                <a:latin typeface="+mn-lt"/>
                <a:ea typeface="ＭＳ Ｐゴシック" charset="0"/>
                <a:cs typeface="ＭＳ Ｐゴシック" charset="0"/>
              </a:rPr>
              <a:t>In the UN mission setting the success of the IED TM effort is largely dependent on information-based operations against IEDs and precursors. All mobility units are to count with All Arms Search Teams (AAST) comprised of trained searchers, equipped with precision search equipment and ECM, capable to conduct basic search procedures. </a:t>
            </a:r>
          </a:p>
          <a:p>
            <a:endParaRPr lang="en-US" sz="1200" dirty="0">
              <a:latin typeface="+mn-lt"/>
              <a:ea typeface="ＭＳ Ｐゴシック" charset="0"/>
              <a:cs typeface="ＭＳ Ｐゴシック" charset="0"/>
            </a:endParaRPr>
          </a:p>
          <a:p>
            <a:r>
              <a:rPr lang="en-US" dirty="0">
                <a:ea typeface="ＭＳ Ｐゴシック"/>
                <a:cs typeface="Calibri"/>
              </a:rPr>
              <a:t>Each member of a search team must be suitably trained and equipped for the role and search capability they are to provide during the search activities for that mission. As a minimum, a search team should be composed of the following members.</a:t>
            </a:r>
          </a:p>
          <a:p>
            <a:endParaRPr lang="en-US" dirty="0">
              <a:ea typeface="ＭＳ Ｐゴシック"/>
              <a:cs typeface="Calibri"/>
            </a:endParaRPr>
          </a:p>
          <a:p>
            <a:r>
              <a:rPr lang="en-US" sz="1200" dirty="0">
                <a:latin typeface="+mn-lt"/>
                <a:ea typeface="ＭＳ Ｐゴシック" charset="0"/>
                <a:cs typeface="ＭＳ Ｐゴシック" charset="0"/>
              </a:rPr>
              <a:t>Image Right – Bangladeshi Search Team on operations in Mali. </a:t>
            </a:r>
          </a:p>
        </p:txBody>
      </p:sp>
    </p:spTree>
    <p:extLst>
      <p:ext uri="{BB962C8B-B14F-4D97-AF65-F5344CB8AC3E}">
        <p14:creationId xmlns:p14="http://schemas.microsoft.com/office/powerpoint/2010/main" val="11345952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3BCBE-B9AC-FC7C-06BD-1604F87486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E3B8B7-7FA1-474F-92A1-1B6631B40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2BCBC5-47C8-68DF-211F-8EA707B034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solidFill>
                  <a:srgbClr val="000000"/>
                </a:solidFill>
                <a:effectLst/>
                <a:latin typeface="Arial" panose="020B0604020202020204" pitchFamily="34" charset="0"/>
                <a:ea typeface="Noto Sans Symbols"/>
                <a:cs typeface="Arial" panose="020B0604020202020204" pitchFamily="34" charset="0"/>
              </a:rPr>
              <a:t>Search Team Commander. </a:t>
            </a:r>
            <a:r>
              <a:rPr lang="en-CA" sz="1800" dirty="0">
                <a:solidFill>
                  <a:srgbClr val="000000"/>
                </a:solidFill>
                <a:effectLst/>
                <a:latin typeface="Arial" panose="020B0604020202020204" pitchFamily="34" charset="0"/>
                <a:ea typeface="Noto Sans Symbols"/>
                <a:cs typeface="Arial" panose="020B0604020202020204" pitchFamily="34" charset="0"/>
              </a:rPr>
              <a:t>The Search Team Commander runs the team, co-ordinates with other agencies, and works in close coordination with the Search Advisor. </a:t>
            </a:r>
            <a:r>
              <a:rPr lang="en-CA" sz="1800" dirty="0" err="1">
                <a:solidFill>
                  <a:srgbClr val="000000"/>
                </a:solidFill>
                <a:effectLst/>
                <a:latin typeface="Arial" panose="020B0604020202020204" pitchFamily="34" charset="0"/>
                <a:ea typeface="Noto Sans Symbols"/>
                <a:cs typeface="Arial" panose="020B0604020202020204" pitchFamily="34" charset="0"/>
              </a:rPr>
              <a:t>He/She</a:t>
            </a:r>
            <a:r>
              <a:rPr lang="en-CA" sz="1800" dirty="0">
                <a:solidFill>
                  <a:srgbClr val="000000"/>
                </a:solidFill>
                <a:effectLst/>
                <a:latin typeface="Arial" panose="020B0604020202020204" pitchFamily="34" charset="0"/>
                <a:ea typeface="Noto Sans Symbols"/>
                <a:cs typeface="Arial" panose="020B0604020202020204" pitchFamily="34" charset="0"/>
              </a:rPr>
              <a:t> commands the team in order to achieve the task given by the Search Advisor.</a:t>
            </a:r>
            <a:endParaRPr lang="en-GB" sz="1800" dirty="0">
              <a:effectLst/>
              <a:latin typeface="Noto Sans Symbols"/>
              <a:ea typeface="Noto Sans Symbols"/>
              <a:cs typeface="Noto Sans Symbols"/>
            </a:endParaRPr>
          </a:p>
          <a:p>
            <a:endParaRPr lang="en-US" sz="1200" dirty="0">
              <a:latin typeface="Century Gothic" panose="020B0502020202020204" pitchFamily="34" charset="0"/>
              <a:ea typeface="ＭＳ Ｐゴシック" charset="0"/>
              <a:cs typeface="ＭＳ Ｐゴシック" charset="0"/>
            </a:endParaRPr>
          </a:p>
          <a:p>
            <a:r>
              <a:rPr lang="en-US" sz="1200" dirty="0">
                <a:latin typeface="Century Gothic" panose="020B0502020202020204" pitchFamily="34" charset="0"/>
                <a:ea typeface="ＭＳ Ｐゴシック" charset="0"/>
                <a:cs typeface="ＭＳ Ｐゴシック" charset="0"/>
              </a:rPr>
              <a:t>Team Commander</a:t>
            </a:r>
          </a:p>
          <a:p>
            <a:pPr marL="171450" indent="-171450">
              <a:buFont typeface="Arial" panose="020B0604020202020204" pitchFamily="34" charset="0"/>
              <a:buChar char="•"/>
            </a:pPr>
            <a:r>
              <a:rPr lang="en-US" sz="1200" dirty="0">
                <a:latin typeface="Century Gothic" panose="020B0502020202020204" pitchFamily="34" charset="0"/>
                <a:ea typeface="ＭＳ Ｐゴシック" charset="0"/>
                <a:cs typeface="ＭＳ Ｐゴシック" charset="0"/>
              </a:rPr>
              <a:t>Usually Corporal to Sergent</a:t>
            </a:r>
          </a:p>
          <a:p>
            <a:pPr marL="171450" indent="-171450">
              <a:buFont typeface="Arial" panose="020B0604020202020204" pitchFamily="34" charset="0"/>
              <a:buChar char="•"/>
            </a:pPr>
            <a:r>
              <a:rPr lang="en-US" sz="1200" dirty="0">
                <a:latin typeface="Century Gothic" panose="020B0502020202020204" pitchFamily="34" charset="0"/>
                <a:ea typeface="ＭＳ Ｐゴシック" charset="0"/>
                <a:cs typeface="ＭＳ Ｐゴシック" charset="0"/>
              </a:rPr>
              <a:t>Commands the Search Team</a:t>
            </a:r>
          </a:p>
          <a:p>
            <a:pPr marL="171450" indent="-171450">
              <a:buFont typeface="Arial" panose="020B0604020202020204" pitchFamily="34" charset="0"/>
              <a:buChar char="•"/>
            </a:pPr>
            <a:r>
              <a:rPr lang="en-US" sz="1200" dirty="0">
                <a:latin typeface="Century Gothic" panose="020B0502020202020204" pitchFamily="34" charset="0"/>
                <a:ea typeface="ＭＳ Ｐゴシック" charset="0"/>
                <a:cs typeface="ＭＳ Ｐゴシック" charset="0"/>
              </a:rPr>
              <a:t>Conducts Search of specific locations under the guidance of the Search Advisor or IED Threat Mitigation Advisor</a:t>
            </a:r>
          </a:p>
          <a:p>
            <a:endParaRPr lang="en-US" sz="1200" dirty="0">
              <a:latin typeface="Century Gothic" panose="020B0502020202020204" pitchFamily="34" charset="0"/>
              <a:ea typeface="ＭＳ Ｐゴシック" charset="0"/>
              <a:cs typeface="ＭＳ Ｐゴシック" charset="0"/>
            </a:endParaRPr>
          </a:p>
          <a:p>
            <a:r>
              <a:rPr lang="en-US" sz="1200" dirty="0">
                <a:latin typeface="Century Gothic" panose="020B0502020202020204" pitchFamily="34" charset="0"/>
                <a:ea typeface="ＭＳ Ｐゴシック" charset="0"/>
                <a:cs typeface="ＭＳ Ｐゴシック" charset="0"/>
              </a:rPr>
              <a:t>Image Top  – Team Commander Briefs his team prior to the start of a route search. Image Courtesy Jordan Sorabjee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ea typeface="ＭＳ Ｐゴシック" charset="0"/>
                <a:cs typeface="ＭＳ Ｐゴシック" charset="0"/>
              </a:rPr>
              <a:t>Image Bottom  – Team Commander commanding and controlling his team during a route search. Image Courtesy Jordan Sorabjee</a:t>
            </a:r>
          </a:p>
          <a:p>
            <a:endParaRPr lang="en-US" sz="1200" b="1" dirty="0">
              <a:latin typeface="Century Gothic" panose="020B0502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13425255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1893A-569E-F3E9-B3EF-463374BB8A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022A66-2A76-A916-D83A-8D8664B23E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28B4D5-96F6-4C51-C024-3734CC48D29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000000"/>
                </a:solidFill>
                <a:effectLst/>
                <a:latin typeface="Century Gothic" panose="020B0502020202020204" pitchFamily="34" charset="0"/>
                <a:ea typeface="Noto Sans Symbols"/>
                <a:cs typeface="Arial" panose="020B0604020202020204" pitchFamily="34" charset="0"/>
              </a:rPr>
              <a:t>Search Team Scribe. </a:t>
            </a:r>
            <a:r>
              <a:rPr lang="en-CA" sz="1200" dirty="0">
                <a:solidFill>
                  <a:srgbClr val="000000"/>
                </a:solidFill>
                <a:effectLst/>
                <a:latin typeface="Century Gothic" panose="020B0502020202020204" pitchFamily="34" charset="0"/>
                <a:ea typeface="Noto Sans Symbols"/>
                <a:cs typeface="Arial" panose="020B0604020202020204" pitchFamily="34" charset="0"/>
              </a:rPr>
              <a:t>The second in command of the Search Team. Responsible for providing assistance to the Search Team commander and for completing the necessary documentation this includes notes on what the Search Team is looking for, any items or evidence found and for ensuring all legal documents are in the possession of the team or are completed for judicial evidence in the future.</a:t>
            </a:r>
            <a:endParaRPr lang="en-GB" sz="1200" dirty="0">
              <a:effectLst/>
              <a:latin typeface="Century Gothic" panose="020B0502020202020204" pitchFamily="34" charset="0"/>
              <a:ea typeface="Noto Sans Symbols"/>
              <a:cs typeface="Noto Sans Symbols"/>
            </a:endParaRPr>
          </a:p>
          <a:p>
            <a:endParaRPr lang="en-US" sz="1200" dirty="0">
              <a:latin typeface="Century Gothic" panose="020B0502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28839694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2FDF7-4624-B4F0-7635-757030781F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F0B50F-BEF8-C46D-58BF-A83EBD6C11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1D2F69-5DE8-829A-38BE-5BEF1FA4CD5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Century Gothic" panose="020B0502020202020204" pitchFamily="34" charset="0"/>
                <a:ea typeface="Noto Sans Symbols"/>
                <a:cs typeface="Arial" panose="020B0604020202020204" pitchFamily="34" charset="0"/>
              </a:rPr>
              <a:t>Searchers</a:t>
            </a:r>
            <a:r>
              <a:rPr lang="en-US" sz="1200" dirty="0">
                <a:solidFill>
                  <a:srgbClr val="000000"/>
                </a:solidFill>
                <a:effectLst/>
                <a:latin typeface="Century Gothic" panose="020B0502020202020204" pitchFamily="34" charset="0"/>
                <a:ea typeface="Noto Sans Symbols"/>
                <a:cs typeface="Arial" panose="020B0604020202020204" pitchFamily="34" charset="0"/>
              </a:rPr>
              <a:t> shall be deployed in pairs with a minimum of two Search Pairs for safe, effective, and efficient operation. Search Pairs work under the direction of the Search Team Commander. They must have received the intent, threat, and desired effect in the Search Advisor’s orders.</a:t>
            </a:r>
            <a:endParaRPr lang="en-GB" sz="1200" dirty="0">
              <a:effectLst/>
              <a:latin typeface="Century Gothic" panose="020B0502020202020204" pitchFamily="34" charset="0"/>
              <a:ea typeface="Noto Sans Symbols"/>
              <a:cs typeface="Noto Sans Symbols"/>
            </a:endParaRPr>
          </a:p>
          <a:p>
            <a:endParaRPr lang="en-US" sz="1200" dirty="0">
              <a:latin typeface="Century Gothic" panose="020B0502020202020204" pitchFamily="34" charset="0"/>
              <a:ea typeface="ＭＳ Ｐゴシック" charset="0"/>
              <a:cs typeface="ＭＳ Ｐゴシック" charset="0"/>
            </a:endParaRPr>
          </a:p>
          <a:p>
            <a:r>
              <a:rPr lang="en-US" sz="1200" dirty="0">
                <a:latin typeface="Century Gothic" panose="020B0502020202020204" pitchFamily="34" charset="0"/>
                <a:ea typeface="ＭＳ Ｐゴシック" charset="0"/>
                <a:cs typeface="ＭＳ Ｐゴシック" charset="0"/>
              </a:rPr>
              <a:t>Image – Searcher carrying out a confirmation drill. Image Courtesy Jordan Sorabjee</a:t>
            </a:r>
          </a:p>
        </p:txBody>
      </p:sp>
    </p:spTree>
    <p:extLst>
      <p:ext uri="{BB962C8B-B14F-4D97-AF65-F5344CB8AC3E}">
        <p14:creationId xmlns:p14="http://schemas.microsoft.com/office/powerpoint/2010/main" val="877741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8EC0D51-D9AF-4A65-BF6F-98295766D6DD}" type="slidenum">
              <a:rPr kumimoji="0" lang="en-US" altLang="ja-JP"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ja-JP"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297872-7BAE-4E76-A125-E84DEF2C687B}" type="datetime1">
              <a:rPr kumimoji="0" lang="en-US" altLang="ja-JP"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7/30/2025</a:t>
            </a:fld>
            <a:endParaRPr kumimoji="0" lang="en-US" altLang="ja-JP"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21508" name="Notes Placeholder 2"/>
          <p:cNvSpPr>
            <a:spLocks noGrp="1"/>
          </p:cNvSpPr>
          <p:nvPr>
            <p:ph type="body" idx="1"/>
          </p:nvPr>
        </p:nvSpPr>
        <p:spPr bwMode="auto">
          <a:xfrm>
            <a:off x="701040" y="4415790"/>
            <a:ext cx="5608320" cy="4880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sz="1200" b="0" kern="1200">
              <a:solidFill>
                <a:schemeClr val="tx1"/>
              </a:solidFill>
              <a:effectLst/>
              <a:latin typeface="+mn-lt"/>
              <a:ea typeface="+mn-ea"/>
              <a:cs typeface="+mn-cs"/>
            </a:endParaRPr>
          </a:p>
        </p:txBody>
      </p:sp>
    </p:spTree>
    <p:extLst>
      <p:ext uri="{BB962C8B-B14F-4D97-AF65-F5344CB8AC3E}">
        <p14:creationId xmlns:p14="http://schemas.microsoft.com/office/powerpoint/2010/main" val="18045944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30759-F7BF-6835-2116-86AD123729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5877FE-9F67-83E1-FA26-0C5226996D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A5C790-43EB-1E80-4642-91F1D1B4BC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ea typeface="ＭＳ Ｐゴシック" charset="0"/>
                <a:cs typeface="ＭＳ Ｐゴシック" charset="0"/>
              </a:rPr>
              <a:t>For UN operations, generally there is 1 search team per Company. This is of course subject to the specific mission and threat. This is in order to allow each mobility company to operate independently in an IED environment. Its also worth nothing that generally a search team needs to be supported with a vehicle (with blast protection) a gunner and a driver. </a:t>
            </a:r>
          </a:p>
        </p:txBody>
      </p:sp>
    </p:spTree>
    <p:extLst>
      <p:ext uri="{BB962C8B-B14F-4D97-AF65-F5344CB8AC3E}">
        <p14:creationId xmlns:p14="http://schemas.microsoft.com/office/powerpoint/2010/main" val="33223555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F61E5-76A9-BD08-E4BC-33A8A5767A3B}"/>
            </a:ext>
          </a:extLst>
        </p:cNvPr>
        <p:cNvGrpSpPr/>
        <p:nvPr/>
      </p:nvGrpSpPr>
      <p:grpSpPr>
        <a:xfrm>
          <a:off x="0" y="0"/>
          <a:ext cx="0" cy="0"/>
          <a:chOff x="0" y="0"/>
          <a:chExt cx="0" cy="0"/>
        </a:xfrm>
      </p:grpSpPr>
      <p:sp>
        <p:nvSpPr>
          <p:cNvPr id="21505" name="Rectangle 7">
            <a:extLst>
              <a:ext uri="{FF2B5EF4-FFF2-40B4-BE49-F238E27FC236}">
                <a16:creationId xmlns:a16="http://schemas.microsoft.com/office/drawing/2014/main" id="{229EE875-0012-E567-79DC-7C5757A50E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8EC0D51-D9AF-4A65-BF6F-98295766D6DD}" type="slidenum">
              <a:rPr kumimoji="0" lang="en-US" altLang="ja-JP"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altLang="ja-JP"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21506" name="Rectangle 2">
            <a:extLst>
              <a:ext uri="{FF2B5EF4-FFF2-40B4-BE49-F238E27FC236}">
                <a16:creationId xmlns:a16="http://schemas.microsoft.com/office/drawing/2014/main" id="{5875E13E-9735-D461-F239-5CBADDAED8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Date Placeholder 4">
            <a:extLst>
              <a:ext uri="{FF2B5EF4-FFF2-40B4-BE49-F238E27FC236}">
                <a16:creationId xmlns:a16="http://schemas.microsoft.com/office/drawing/2014/main" id="{5C431684-E7CB-1E30-198C-A6E6C72B25EF}"/>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7066" indent="-291179" eaLnBrk="0" hangingPunct="0">
              <a:defRPr sz="2400">
                <a:solidFill>
                  <a:schemeClr val="tx1"/>
                </a:solidFill>
                <a:latin typeface="Times New Roman" pitchFamily="18" charset="0"/>
                <a:ea typeface="MS PGothic" pitchFamily="34" charset="-128"/>
              </a:defRPr>
            </a:lvl2pPr>
            <a:lvl3pPr marL="1164717" indent="-232943" eaLnBrk="0" hangingPunct="0">
              <a:defRPr sz="2400">
                <a:solidFill>
                  <a:schemeClr val="tx1"/>
                </a:solidFill>
                <a:latin typeface="Times New Roman" pitchFamily="18" charset="0"/>
                <a:ea typeface="MS PGothic" pitchFamily="34" charset="-128"/>
              </a:defRPr>
            </a:lvl3pPr>
            <a:lvl4pPr marL="1630604" indent="-232943" eaLnBrk="0" hangingPunct="0">
              <a:defRPr sz="2400">
                <a:solidFill>
                  <a:schemeClr val="tx1"/>
                </a:solidFill>
                <a:latin typeface="Times New Roman" pitchFamily="18" charset="0"/>
                <a:ea typeface="MS PGothic" pitchFamily="34" charset="-128"/>
              </a:defRPr>
            </a:lvl4pPr>
            <a:lvl5pPr marL="2096491" indent="-232943" eaLnBrk="0" hangingPunct="0">
              <a:defRPr sz="2400">
                <a:solidFill>
                  <a:schemeClr val="tx1"/>
                </a:solidFill>
                <a:latin typeface="Times New Roman" pitchFamily="18"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297872-7BAE-4E76-A125-E84DEF2C687B}" type="datetime1">
              <a:rPr kumimoji="0" lang="en-US" altLang="ja-JP"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7/30/2025</a:t>
            </a:fld>
            <a:endParaRPr kumimoji="0" lang="en-US" altLang="ja-JP"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21508" name="Notes Placeholder 2">
            <a:extLst>
              <a:ext uri="{FF2B5EF4-FFF2-40B4-BE49-F238E27FC236}">
                <a16:creationId xmlns:a16="http://schemas.microsoft.com/office/drawing/2014/main" id="{9B1C2E6B-7281-89D8-AF87-E1DA97250FB3}"/>
              </a:ext>
            </a:extLst>
          </p:cNvPr>
          <p:cNvSpPr>
            <a:spLocks noGrp="1"/>
          </p:cNvSpPr>
          <p:nvPr>
            <p:ph type="body" idx="1"/>
          </p:nvPr>
        </p:nvSpPr>
        <p:spPr bwMode="auto">
          <a:xfrm>
            <a:off x="701040" y="4415790"/>
            <a:ext cx="5608320" cy="4880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sz="1200" b="0" kern="1200">
              <a:solidFill>
                <a:schemeClr val="tx1"/>
              </a:solidFill>
              <a:effectLst/>
              <a:latin typeface="+mn-lt"/>
              <a:ea typeface="+mn-ea"/>
              <a:cs typeface="+mn-cs"/>
            </a:endParaRPr>
          </a:p>
        </p:txBody>
      </p:sp>
    </p:spTree>
    <p:extLst>
      <p:ext uri="{BB962C8B-B14F-4D97-AF65-F5344CB8AC3E}">
        <p14:creationId xmlns:p14="http://schemas.microsoft.com/office/powerpoint/2010/main" val="6088574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a:xfrm>
            <a:off x="673100" y="4752109"/>
            <a:ext cx="5389563" cy="4682835"/>
          </a:xfrm>
        </p:spPr>
        <p:txBody>
          <a:bodyPr/>
          <a:lstStyle/>
          <a:p>
            <a:r>
              <a:rPr lang="en-US" dirty="0"/>
              <a:t>Hand held metal detectors are designed for quick and efficient body search scanning for knives, weapons and concealed metal objects. These detectors require very limited training and are very effective. These may also be used to complement other detectors when trying to locate an IED/EO or components (see image Bottom)</a:t>
            </a:r>
          </a:p>
          <a:p>
            <a:endParaRPr lang="en-US" dirty="0"/>
          </a:p>
          <a:p>
            <a:r>
              <a:rPr lang="en-US" dirty="0"/>
              <a:t>All images courtesy Jordan Sorabjee. </a:t>
            </a:r>
          </a:p>
        </p:txBody>
      </p:sp>
    </p:spTree>
    <p:extLst>
      <p:ext uri="{BB962C8B-B14F-4D97-AF65-F5344CB8AC3E}">
        <p14:creationId xmlns:p14="http://schemas.microsoft.com/office/powerpoint/2010/main" val="4134690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0E3D0-BC53-47C9-BB31-E275A1E52C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3B923F-BBF5-B547-49C6-80DF06191F44}"/>
              </a:ext>
            </a:extLst>
          </p:cNvPr>
          <p:cNvSpPr>
            <a:spLocks noGrp="1" noRot="1" noChangeAspect="1"/>
          </p:cNvSpPr>
          <p:nvPr>
            <p:ph type="sldImg"/>
          </p:nvPr>
        </p:nvSpPr>
        <p:spPr>
          <a:xfrm>
            <a:off x="79375" y="739775"/>
            <a:ext cx="6577013" cy="3700463"/>
          </a:xfrm>
        </p:spPr>
      </p:sp>
      <p:sp>
        <p:nvSpPr>
          <p:cNvPr id="3" name="Notes Placeholder 2">
            <a:extLst>
              <a:ext uri="{FF2B5EF4-FFF2-40B4-BE49-F238E27FC236}">
                <a16:creationId xmlns:a16="http://schemas.microsoft.com/office/drawing/2014/main" id="{3EC9F0E7-7803-C1CA-E9E0-226E9A2BA5C5}"/>
              </a:ext>
            </a:extLst>
          </p:cNvPr>
          <p:cNvSpPr>
            <a:spLocks noGrp="1"/>
          </p:cNvSpPr>
          <p:nvPr>
            <p:ph type="body" idx="1"/>
          </p:nvPr>
        </p:nvSpPr>
        <p:spPr>
          <a:xfrm>
            <a:off x="673100" y="4752109"/>
            <a:ext cx="5389563" cy="4682835"/>
          </a:xfrm>
        </p:spPr>
        <p:txBody>
          <a:bodyPr/>
          <a:lstStyle/>
          <a:p>
            <a:r>
              <a:rPr lang="en-US" dirty="0"/>
              <a:t>Notes required</a:t>
            </a:r>
          </a:p>
        </p:txBody>
      </p:sp>
    </p:spTree>
    <p:extLst>
      <p:ext uri="{BB962C8B-B14F-4D97-AF65-F5344CB8AC3E}">
        <p14:creationId xmlns:p14="http://schemas.microsoft.com/office/powerpoint/2010/main" val="6791422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E3778-8042-001E-7864-E9C6FC5DF6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B9469F-3595-72C9-BAAC-E6AC504EC859}"/>
              </a:ext>
            </a:extLst>
          </p:cNvPr>
          <p:cNvSpPr>
            <a:spLocks noGrp="1" noRot="1" noChangeAspect="1"/>
          </p:cNvSpPr>
          <p:nvPr>
            <p:ph type="sldImg"/>
          </p:nvPr>
        </p:nvSpPr>
        <p:spPr>
          <a:xfrm>
            <a:off x="79375" y="739775"/>
            <a:ext cx="6577013" cy="3700463"/>
          </a:xfrm>
        </p:spPr>
      </p:sp>
      <p:sp>
        <p:nvSpPr>
          <p:cNvPr id="3" name="Notes Placeholder 2">
            <a:extLst>
              <a:ext uri="{FF2B5EF4-FFF2-40B4-BE49-F238E27FC236}">
                <a16:creationId xmlns:a16="http://schemas.microsoft.com/office/drawing/2014/main" id="{DC4AB859-B024-83C0-07C2-82A67545C1BB}"/>
              </a:ext>
            </a:extLst>
          </p:cNvPr>
          <p:cNvSpPr>
            <a:spLocks noGrp="1"/>
          </p:cNvSpPr>
          <p:nvPr>
            <p:ph type="body" idx="1"/>
          </p:nvPr>
        </p:nvSpPr>
        <p:spPr>
          <a:xfrm>
            <a:off x="673100" y="4752109"/>
            <a:ext cx="5389563" cy="4682835"/>
          </a:xfrm>
        </p:spPr>
        <p:txBody>
          <a:bodyPr/>
          <a:lstStyle/>
          <a:p>
            <a:r>
              <a:rPr lang="en-US" dirty="0">
                <a:latin typeface="Century Gothic" panose="020B0502020202020204" pitchFamily="34" charset="0"/>
              </a:rPr>
              <a:t>Detectors for larger objects containing metals such as mines and UXO, but also IED parts such as pressure plates with a high metal content.</a:t>
            </a:r>
          </a:p>
          <a:p>
            <a:r>
              <a:rPr lang="en-US" dirty="0">
                <a:latin typeface="Century Gothic" panose="020B0502020202020204" pitchFamily="34" charset="0"/>
              </a:rPr>
              <a:t>For AAST in IED threat environments with high-metal content explosive devices. These devices are called active because they emit an electromagnetic signal that is effected metallic objects. </a:t>
            </a:r>
          </a:p>
          <a:p>
            <a:endParaRPr lang="en-US" dirty="0">
              <a:latin typeface="Century Gothic" panose="020B0502020202020204" pitchFamily="34" charset="0"/>
            </a:endParaRPr>
          </a:p>
          <a:p>
            <a:r>
              <a:rPr lang="en-US" dirty="0">
                <a:latin typeface="Century Gothic" panose="020B0502020202020204" pitchFamily="34" charset="0"/>
              </a:rPr>
              <a:t>The two images are examples of commonly found active metal detectors:</a:t>
            </a:r>
          </a:p>
          <a:p>
            <a:endParaRPr lang="en-US" dirty="0">
              <a:latin typeface="Century Gothic" panose="020B0502020202020204" pitchFamily="34" charset="0"/>
            </a:endParaRPr>
          </a:p>
          <a:p>
            <a:r>
              <a:rPr lang="en-US" dirty="0">
                <a:latin typeface="Century Gothic" panose="020B0502020202020204" pitchFamily="34" charset="0"/>
              </a:rPr>
              <a:t>Image Top – Minelab F3</a:t>
            </a:r>
          </a:p>
          <a:p>
            <a:r>
              <a:rPr lang="en-US" dirty="0">
                <a:latin typeface="Century Gothic" panose="020B0502020202020204" pitchFamily="34" charset="0"/>
              </a:rPr>
              <a:t>Image Bottom – Vallon VMH3</a:t>
            </a:r>
          </a:p>
          <a:p>
            <a:endParaRPr lang="en-US" dirty="0"/>
          </a:p>
        </p:txBody>
      </p:sp>
    </p:spTree>
    <p:extLst>
      <p:ext uri="{BB962C8B-B14F-4D97-AF65-F5344CB8AC3E}">
        <p14:creationId xmlns:p14="http://schemas.microsoft.com/office/powerpoint/2010/main" val="251854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BDF1C-C529-3DDB-17B0-27769A8F5F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F29D9F-A68E-BEC3-25D4-1368AB0FEDE8}"/>
              </a:ext>
            </a:extLst>
          </p:cNvPr>
          <p:cNvSpPr>
            <a:spLocks noGrp="1" noRot="1" noChangeAspect="1"/>
          </p:cNvSpPr>
          <p:nvPr>
            <p:ph type="sldImg"/>
          </p:nvPr>
        </p:nvSpPr>
        <p:spPr>
          <a:xfrm>
            <a:off x="79375" y="739775"/>
            <a:ext cx="6577013" cy="3700463"/>
          </a:xfrm>
        </p:spPr>
      </p:sp>
      <p:sp>
        <p:nvSpPr>
          <p:cNvPr id="3" name="Notes Placeholder 2">
            <a:extLst>
              <a:ext uri="{FF2B5EF4-FFF2-40B4-BE49-F238E27FC236}">
                <a16:creationId xmlns:a16="http://schemas.microsoft.com/office/drawing/2014/main" id="{8C91508E-4F23-8C1C-0779-7839E29ACF05}"/>
              </a:ext>
            </a:extLst>
          </p:cNvPr>
          <p:cNvSpPr>
            <a:spLocks noGrp="1"/>
          </p:cNvSpPr>
          <p:nvPr>
            <p:ph type="body" idx="1"/>
          </p:nvPr>
        </p:nvSpPr>
        <p:spPr>
          <a:xfrm>
            <a:off x="673100" y="4752109"/>
            <a:ext cx="5389563" cy="4682835"/>
          </a:xfrm>
        </p:spPr>
        <p:txBody>
          <a:bodyPr/>
          <a:lstStyle/>
          <a:p>
            <a:r>
              <a:rPr lang="en-US" dirty="0">
                <a:latin typeface="Century Gothic" panose="020B0502020202020204" pitchFamily="34" charset="0"/>
              </a:rPr>
              <a:t>Passive metal detectors employ technology that does not interfere with the device. Generally these tend employ one of two </a:t>
            </a:r>
            <a:r>
              <a:rPr lang="en-US" dirty="0" err="1">
                <a:latin typeface="Century Gothic" panose="020B0502020202020204" pitchFamily="34" charset="0"/>
              </a:rPr>
              <a:t>techniologies</a:t>
            </a:r>
            <a:r>
              <a:rPr lang="en-US" dirty="0">
                <a:latin typeface="Century Gothic" panose="020B0502020202020204" pitchFamily="34" charset="0"/>
              </a:rPr>
              <a:t>:</a:t>
            </a:r>
          </a:p>
          <a:p>
            <a:r>
              <a:rPr lang="en-US" dirty="0">
                <a:latin typeface="Century Gothic" panose="020B0502020202020204" pitchFamily="34" charset="0"/>
              </a:rPr>
              <a:t>Magnetometers - Detector specifically designed to detect large (buried) objects with a high ferrous content. Mainly used to find UXO but may also be used where there are High metal Content IEDs which are affected by active detectors. </a:t>
            </a:r>
          </a:p>
          <a:p>
            <a:r>
              <a:rPr lang="en-US" dirty="0">
                <a:latin typeface="Century Gothic" panose="020B0502020202020204" pitchFamily="34" charset="0"/>
              </a:rPr>
              <a:t>Ground Penetrating Radar - </a:t>
            </a:r>
          </a:p>
          <a:p>
            <a:r>
              <a:rPr lang="en-US" dirty="0">
                <a:latin typeface="Century Gothic" panose="020B0502020202020204" pitchFamily="34" charset="0"/>
              </a:rPr>
              <a:t>Image Top – Magnetometer style detector. SC-100 UN</a:t>
            </a:r>
          </a:p>
          <a:p>
            <a:r>
              <a:rPr lang="en-US" dirty="0">
                <a:latin typeface="Century Gothic" panose="020B0502020202020204" pitchFamily="34" charset="0"/>
              </a:rPr>
              <a:t>Image Bottom – GPR Style Detector. OKM GPR</a:t>
            </a:r>
            <a:endParaRPr lang="en-US" dirty="0"/>
          </a:p>
        </p:txBody>
      </p:sp>
    </p:spTree>
    <p:extLst>
      <p:ext uri="{BB962C8B-B14F-4D97-AF65-F5344CB8AC3E}">
        <p14:creationId xmlns:p14="http://schemas.microsoft.com/office/powerpoint/2010/main" val="4215154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9404F-7BBD-71E1-B693-DC454157BD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80210-80B2-5AC8-4D37-BEBFE3598435}"/>
              </a:ext>
            </a:extLst>
          </p:cNvPr>
          <p:cNvSpPr>
            <a:spLocks noGrp="1" noRot="1" noChangeAspect="1"/>
          </p:cNvSpPr>
          <p:nvPr>
            <p:ph type="sldImg"/>
          </p:nvPr>
        </p:nvSpPr>
        <p:spPr>
          <a:xfrm>
            <a:off x="79375" y="739775"/>
            <a:ext cx="6577013" cy="3700463"/>
          </a:xfrm>
        </p:spPr>
      </p:sp>
      <p:sp>
        <p:nvSpPr>
          <p:cNvPr id="3" name="Notes Placeholder 2">
            <a:extLst>
              <a:ext uri="{FF2B5EF4-FFF2-40B4-BE49-F238E27FC236}">
                <a16:creationId xmlns:a16="http://schemas.microsoft.com/office/drawing/2014/main" id="{0BB20A9B-6D73-AF6A-FD5E-317F2BD58A55}"/>
              </a:ext>
            </a:extLst>
          </p:cNvPr>
          <p:cNvSpPr>
            <a:spLocks noGrp="1"/>
          </p:cNvSpPr>
          <p:nvPr>
            <p:ph type="body" idx="1"/>
          </p:nvPr>
        </p:nvSpPr>
        <p:spPr>
          <a:xfrm>
            <a:off x="673100" y="4752109"/>
            <a:ext cx="5389563" cy="4682835"/>
          </a:xfrm>
        </p:spPr>
        <p:txBody>
          <a:bodyPr/>
          <a:lstStyle/>
          <a:p>
            <a:pPr marL="0" marR="0">
              <a:spcAft>
                <a:spcPts val="600"/>
              </a:spcAft>
              <a:buNone/>
            </a:pPr>
            <a:r>
              <a:rPr lang="en-CA"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Dual-sensor mine detector for detection of metal and metal-free objects.</a:t>
            </a:r>
            <a:endParaRPr lang="en-GB" sz="1800" dirty="0">
              <a:effectLst/>
              <a:latin typeface="Arial" panose="020B0604020202020204" pitchFamily="34" charset="0"/>
              <a:ea typeface="Arial" panose="020B0604020202020204" pitchFamily="34" charset="0"/>
            </a:endParaRPr>
          </a:p>
          <a:p>
            <a:pPr>
              <a:buNone/>
            </a:pPr>
            <a:r>
              <a:rPr lang="en-CA" sz="1800" dirty="0">
                <a:solidFill>
                  <a:srgbClr val="000000"/>
                </a:solidFill>
                <a:effectLst/>
                <a:latin typeface="Arial" panose="020B0604020202020204" pitchFamily="34" charset="0"/>
                <a:ea typeface="Arial" panose="020B0604020202020204" pitchFamily="34" charset="0"/>
              </a:rPr>
              <a:t>For AAST in IED threat environments with low-metal content explosive devices</a:t>
            </a:r>
          </a:p>
          <a:p>
            <a:pPr>
              <a:buNone/>
            </a:pPr>
            <a:r>
              <a:rPr lang="en-CA" sz="1800" dirty="0">
                <a:solidFill>
                  <a:srgbClr val="000000"/>
                </a:solidFill>
                <a:effectLst/>
                <a:latin typeface="Arial" panose="020B0604020202020204" pitchFamily="34" charset="0"/>
                <a:ea typeface="Arial" panose="020B0604020202020204" pitchFamily="34" charset="0"/>
              </a:rPr>
              <a:t>Generally combines traditional metal detector with GPR. </a:t>
            </a:r>
          </a:p>
          <a:p>
            <a:pPr>
              <a:buNone/>
            </a:pPr>
            <a:r>
              <a:rPr lang="en-CA" sz="1800" dirty="0">
                <a:solidFill>
                  <a:srgbClr val="000000"/>
                </a:solidFill>
                <a:effectLst/>
                <a:latin typeface="Arial" panose="020B0604020202020204" pitchFamily="34" charset="0"/>
                <a:ea typeface="Arial" panose="020B0604020202020204" pitchFamily="34" charset="0"/>
              </a:rPr>
              <a:t>Can either use both technologies simultaneously or each type independently. </a:t>
            </a:r>
          </a:p>
          <a:p>
            <a:pPr>
              <a:buNone/>
            </a:pPr>
            <a:r>
              <a:rPr lang="en-CA" sz="1800" dirty="0">
                <a:solidFill>
                  <a:srgbClr val="000000"/>
                </a:solidFill>
                <a:effectLst/>
                <a:latin typeface="Arial" panose="020B0604020202020204" pitchFamily="34" charset="0"/>
                <a:ea typeface="Arial" panose="020B0604020202020204" pitchFamily="34" charset="0"/>
              </a:rPr>
              <a:t>Usually very expensive and require significant training and practice.</a:t>
            </a:r>
          </a:p>
          <a:p>
            <a:pPr>
              <a:buNone/>
            </a:pPr>
            <a:endParaRPr lang="en-CA" sz="1800" dirty="0">
              <a:solidFill>
                <a:srgbClr val="000000"/>
              </a:solidFill>
              <a:effectLst/>
              <a:latin typeface="Arial" panose="020B0604020202020204" pitchFamily="34" charset="0"/>
              <a:ea typeface="Arial" panose="020B0604020202020204" pitchFamily="34" charset="0"/>
            </a:endParaRPr>
          </a:p>
          <a:p>
            <a:pPr>
              <a:buNone/>
            </a:pPr>
            <a:r>
              <a:rPr lang="en-US" dirty="0">
                <a:latin typeface="Century Gothic" panose="020B0502020202020204" pitchFamily="34" charset="0"/>
              </a:rPr>
              <a:t>Image Top – An example of a commonly found dual use detector (</a:t>
            </a:r>
            <a:r>
              <a:rPr lang="en-US" dirty="0" err="1">
                <a:latin typeface="Century Gothic" panose="020B0502020202020204" pitchFamily="34" charset="0"/>
              </a:rPr>
              <a:t>Minehound</a:t>
            </a:r>
            <a:r>
              <a:rPr lang="en-US" dirty="0">
                <a:latin typeface="Century Gothic" panose="020B0502020202020204" pitchFamily="34" charset="0"/>
              </a:rPr>
              <a:t> VMR3). Note the head of the metal detector uses traditional metal detector capability, the yellow circle represents the smaller GPR capability.</a:t>
            </a:r>
            <a:endParaRPr lang="en-US" dirty="0"/>
          </a:p>
        </p:txBody>
      </p:sp>
    </p:spTree>
    <p:extLst>
      <p:ext uri="{BB962C8B-B14F-4D97-AF65-F5344CB8AC3E}">
        <p14:creationId xmlns:p14="http://schemas.microsoft.com/office/powerpoint/2010/main" val="28846358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2CF97-318F-CA82-A8DF-304BEBBFD8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48DB12-799A-2BB8-0D5D-748B59D946AD}"/>
              </a:ext>
            </a:extLst>
          </p:cNvPr>
          <p:cNvSpPr>
            <a:spLocks noGrp="1" noRot="1" noChangeAspect="1"/>
          </p:cNvSpPr>
          <p:nvPr>
            <p:ph type="sldImg"/>
          </p:nvPr>
        </p:nvSpPr>
        <p:spPr>
          <a:xfrm>
            <a:off x="79375" y="739775"/>
            <a:ext cx="6577013" cy="3700463"/>
          </a:xfrm>
        </p:spPr>
      </p:sp>
      <p:sp>
        <p:nvSpPr>
          <p:cNvPr id="3" name="Notes Placeholder 2">
            <a:extLst>
              <a:ext uri="{FF2B5EF4-FFF2-40B4-BE49-F238E27FC236}">
                <a16:creationId xmlns:a16="http://schemas.microsoft.com/office/drawing/2014/main" id="{5DF37A05-A753-1BFF-720A-B32E080DF996}"/>
              </a:ext>
            </a:extLst>
          </p:cNvPr>
          <p:cNvSpPr>
            <a:spLocks noGrp="1"/>
          </p:cNvSpPr>
          <p:nvPr>
            <p:ph type="body" idx="1"/>
          </p:nvPr>
        </p:nvSpPr>
        <p:spPr>
          <a:xfrm>
            <a:off x="673100" y="4752109"/>
            <a:ext cx="5389563" cy="4682835"/>
          </a:xfrm>
        </p:spPr>
        <p:txBody>
          <a:bodyPr/>
          <a:lstStyle/>
          <a:p>
            <a:pPr>
              <a:buNone/>
            </a:pPr>
            <a:endParaRPr lang="en-CA" sz="1800" dirty="0">
              <a:solidFill>
                <a:srgbClr val="000000"/>
              </a:solidFill>
              <a:effectLst/>
              <a:latin typeface="Arial" panose="020B0604020202020204" pitchFamily="34" charset="0"/>
              <a:ea typeface="Arial" panose="020B0604020202020204" pitchFamily="34" charset="0"/>
            </a:endParaRPr>
          </a:p>
          <a:p>
            <a:pPr>
              <a:buNone/>
            </a:pPr>
            <a:r>
              <a:rPr lang="en-US" dirty="0">
                <a:latin typeface="Century Gothic" panose="020B0502020202020204" pitchFamily="34" charset="0"/>
              </a:rPr>
              <a:t>Image Top – Example of a special purpose wire detector (GOLDIE) image courtesy of US DoD. </a:t>
            </a:r>
          </a:p>
          <a:p>
            <a:pPr>
              <a:buNone/>
            </a:pPr>
            <a:r>
              <a:rPr lang="en-US" dirty="0">
                <a:latin typeface="Century Gothic" panose="020B0502020202020204" pitchFamily="34" charset="0"/>
              </a:rPr>
              <a:t>Image Middle – Special purpose manual hook. Image courtesy of NIC Equipment </a:t>
            </a:r>
          </a:p>
          <a:p>
            <a:pPr>
              <a:buNone/>
            </a:pPr>
            <a:r>
              <a:rPr lang="en-US" dirty="0">
                <a:latin typeface="Century Gothic" panose="020B0502020202020204" pitchFamily="34" charset="0"/>
              </a:rPr>
              <a:t>Image Bottom – Improvised hook such as a garden rake</a:t>
            </a:r>
          </a:p>
        </p:txBody>
      </p:sp>
    </p:spTree>
    <p:extLst>
      <p:ext uri="{BB962C8B-B14F-4D97-AF65-F5344CB8AC3E}">
        <p14:creationId xmlns:p14="http://schemas.microsoft.com/office/powerpoint/2010/main" val="368847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72208-2B96-A5AB-940F-429E9AE57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935C0B-686C-BB9B-8500-90C3B097BE3E}"/>
              </a:ext>
            </a:extLst>
          </p:cNvPr>
          <p:cNvSpPr>
            <a:spLocks noGrp="1" noRot="1" noChangeAspect="1"/>
          </p:cNvSpPr>
          <p:nvPr>
            <p:ph type="sldImg"/>
          </p:nvPr>
        </p:nvSpPr>
        <p:spPr>
          <a:xfrm>
            <a:off x="79375" y="739775"/>
            <a:ext cx="6577013" cy="3700463"/>
          </a:xfrm>
        </p:spPr>
      </p:sp>
      <p:sp>
        <p:nvSpPr>
          <p:cNvPr id="3" name="Notes Placeholder 2">
            <a:extLst>
              <a:ext uri="{FF2B5EF4-FFF2-40B4-BE49-F238E27FC236}">
                <a16:creationId xmlns:a16="http://schemas.microsoft.com/office/drawing/2014/main" id="{773E2C0F-F846-A529-739C-003F908D41C4}"/>
              </a:ext>
            </a:extLst>
          </p:cNvPr>
          <p:cNvSpPr>
            <a:spLocks noGrp="1"/>
          </p:cNvSpPr>
          <p:nvPr>
            <p:ph type="body" idx="1"/>
          </p:nvPr>
        </p:nvSpPr>
        <p:spPr>
          <a:xfrm>
            <a:off x="673100" y="4752109"/>
            <a:ext cx="5389563" cy="4682835"/>
          </a:xfrm>
        </p:spPr>
        <p:txBody>
          <a:bodyPr/>
          <a:lstStyle/>
          <a:p>
            <a:pPr>
              <a:buNone/>
            </a:pPr>
            <a:endParaRPr lang="en-US" dirty="0">
              <a:latin typeface="Century Gothic" panose="020B0502020202020204" pitchFamily="34" charset="0"/>
            </a:endParaRPr>
          </a:p>
        </p:txBody>
      </p:sp>
    </p:spTree>
    <p:extLst>
      <p:ext uri="{BB962C8B-B14F-4D97-AF65-F5344CB8AC3E}">
        <p14:creationId xmlns:p14="http://schemas.microsoft.com/office/powerpoint/2010/main" val="40087186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Calibri" charset="0"/>
                <a:ea typeface="ＭＳ Ｐゴシック" charset="0"/>
                <a:cs typeface="ＭＳ Ｐゴシック" charset="0"/>
              </a:rPr>
              <a:t>Electronic Counter Measures (ECM) uses the electromagnetic spectrum to support Force Protection (FP) by mitigating the risk from RCIEDs. IED jamming systems provide a degree of protection against RCIEDs. Effective ECM can mitigate a perpetrator’s effective use of the electromagnetic spectrum (EMS) through using electromagnetic energy. However, it is only a supporting measure to mitigate the threat and does not guarantee protection against an IED threat in general, only to a limited extend against radio controlled IEDs (RC IEDs).</a:t>
            </a:r>
          </a:p>
          <a:p>
            <a:endParaRPr lang="en-US" sz="1200" b="0" dirty="0">
              <a:latin typeface="Calibri" charset="0"/>
              <a:ea typeface="ＭＳ Ｐゴシック" charset="0"/>
              <a:cs typeface="ＭＳ Ｐゴシック" charset="0"/>
            </a:endParaRPr>
          </a:p>
          <a:p>
            <a:endParaRPr lang="en-US" sz="1200" b="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218113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a:xfrm>
            <a:off x="79375" y="739775"/>
            <a:ext cx="6577013" cy="3700463"/>
          </a:xfrm>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entury Gothic" panose="020B0502020202020204" pitchFamily="34" charset="0"/>
              </a:rPr>
              <a:t>Military search capabilities are developed to locate and detect concealed threats . Although this training was developed based on military search activities, it is intended that this material is equally applicable to search activities undertaken by military, police or civilians that are employed in a PKOs with an IED threat. </a:t>
            </a:r>
          </a:p>
          <a:p>
            <a:endParaRPr lang="en-US" altLang="en-US" dirty="0">
              <a:latin typeface="Century Gothic" panose="020B0502020202020204" pitchFamily="34" charset="0"/>
            </a:endParaRPr>
          </a:p>
          <a:p>
            <a:r>
              <a:rPr lang="en-US" altLang="en-US" dirty="0">
                <a:latin typeface="Century Gothic" panose="020B0502020202020204" pitchFamily="34" charset="0"/>
              </a:rPr>
              <a:t>Search is a capability that is an enabler to EOD/IEDD. All Arms Search Team (AAST), qualified to conduct Route Search or even Intermediate Search and Specialized Search Teams (SST) will often work in concert with an EOD/IEDD teams. The ability to locate and detect IEDs is crucial within any counter explosive threat capability. In order to defeat the device (</a:t>
            </a:r>
            <a:r>
              <a:rPr lang="en-US" altLang="en-US" dirty="0" err="1">
                <a:latin typeface="Century Gothic" panose="020B0502020202020204" pitchFamily="34" charset="0"/>
              </a:rPr>
              <a:t>DtD</a:t>
            </a:r>
            <a:r>
              <a:rPr lang="en-US" altLang="en-US" dirty="0">
                <a:latin typeface="Century Gothic" panose="020B0502020202020204" pitchFamily="34" charset="0"/>
              </a:rPr>
              <a:t>), a proactive rather than reactive approach is required to put pressure on the IED network. A key enabler in these efforts is locating and detecting IEDs and their components before they can achieve their desired effects.</a:t>
            </a:r>
          </a:p>
          <a:p>
            <a:endParaRPr lang="en-US" altLang="en-US" dirty="0"/>
          </a:p>
        </p:txBody>
      </p:sp>
    </p:spTree>
    <p:extLst>
      <p:ext uri="{BB962C8B-B14F-4D97-AF65-F5344CB8AC3E}">
        <p14:creationId xmlns:p14="http://schemas.microsoft.com/office/powerpoint/2010/main" val="32275200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13693-FFAD-1C7B-CC84-E1BAF2E970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75164F-A84B-7C16-169E-C67838951B98}"/>
              </a:ext>
            </a:extLst>
          </p:cNvPr>
          <p:cNvSpPr>
            <a:spLocks noGrp="1" noRot="1" noChangeAspect="1"/>
          </p:cNvSpPr>
          <p:nvPr>
            <p:ph type="sldImg"/>
          </p:nvPr>
        </p:nvSpPr>
        <p:spPr>
          <a:xfrm>
            <a:off x="79375" y="739775"/>
            <a:ext cx="6577013" cy="3700463"/>
          </a:xfrm>
        </p:spPr>
      </p:sp>
      <p:sp>
        <p:nvSpPr>
          <p:cNvPr id="3" name="Notes Placeholder 2">
            <a:extLst>
              <a:ext uri="{FF2B5EF4-FFF2-40B4-BE49-F238E27FC236}">
                <a16:creationId xmlns:a16="http://schemas.microsoft.com/office/drawing/2014/main" id="{2DB83A14-0D2F-5AC4-8649-76F70718DFC8}"/>
              </a:ext>
            </a:extLst>
          </p:cNvPr>
          <p:cNvSpPr>
            <a:spLocks noGrp="1"/>
          </p:cNvSpPr>
          <p:nvPr>
            <p:ph type="body" idx="1"/>
          </p:nvPr>
        </p:nvSpPr>
        <p:spPr>
          <a:xfrm>
            <a:off x="673100" y="4752109"/>
            <a:ext cx="5389563" cy="4682835"/>
          </a:xfrm>
        </p:spPr>
        <p:txBody>
          <a:bodyPr/>
          <a:lstStyle/>
          <a:p>
            <a:pPr>
              <a:buNone/>
            </a:pPr>
            <a:r>
              <a:rPr lang="en-US" dirty="0">
                <a:latin typeface="Century Gothic" panose="020B0502020202020204" pitchFamily="34" charset="0"/>
              </a:rPr>
              <a:t>Image Top  – Team Commander carrying inert man-portable ECM . Image Courtesy Jordan Sorabjee</a:t>
            </a:r>
          </a:p>
          <a:p>
            <a:pPr>
              <a:buNone/>
            </a:pPr>
            <a:r>
              <a:rPr lang="en-US" dirty="0">
                <a:latin typeface="Century Gothic" panose="020B0502020202020204" pitchFamily="34" charset="0"/>
              </a:rPr>
              <a:t>Image Bottom – Vehicle fitted with ECM. Image courtesy Netlinetech.com </a:t>
            </a:r>
          </a:p>
          <a:p>
            <a:pPr>
              <a:buNone/>
            </a:pPr>
            <a:endParaRPr lang="en-US" dirty="0">
              <a:latin typeface="Century Gothic" panose="020B0502020202020204" pitchFamily="34" charset="0"/>
            </a:endParaRPr>
          </a:p>
        </p:txBody>
      </p:sp>
    </p:spTree>
    <p:extLst>
      <p:ext uri="{BB962C8B-B14F-4D97-AF65-F5344CB8AC3E}">
        <p14:creationId xmlns:p14="http://schemas.microsoft.com/office/powerpoint/2010/main" val="2142280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charset="0"/>
                <a:ea typeface="ＭＳ Ｐゴシック" charset="0"/>
                <a:cs typeface="ＭＳ Ｐゴシック" charset="0"/>
              </a:rPr>
              <a:t>The purpose of electronic warfare is to deny the opponent the advantage of, and ensure friendly unimpeded access to, the electromagnetic spectrum. </a:t>
            </a:r>
          </a:p>
          <a:p>
            <a:r>
              <a:rPr lang="en-US" sz="1200" dirty="0">
                <a:latin typeface="Calibri" charset="0"/>
                <a:ea typeface="ＭＳ Ｐゴシック" charset="0"/>
                <a:cs typeface="ＭＳ Ｐゴシック" charset="0"/>
              </a:rPr>
              <a:t>ECM Units generate jamming from Antennas and block any signal in designated frequencies.</a:t>
            </a:r>
          </a:p>
          <a:p>
            <a:r>
              <a:rPr lang="en-US" sz="1200" dirty="0">
                <a:latin typeface="Calibri" charset="0"/>
                <a:ea typeface="ＭＳ Ｐゴシック" charset="0"/>
                <a:cs typeface="ＭＳ Ｐゴシック" charset="0"/>
              </a:rPr>
              <a:t>According to the waveform’s programme the jamming creates an area of protection which prevents triggering of RCIED.</a:t>
            </a:r>
          </a:p>
          <a:p>
            <a:endParaRPr lang="en-US" sz="12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1453389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Calibri" charset="0"/>
                <a:ea typeface="ＭＳ Ｐゴシック" charset="0"/>
                <a:cs typeface="ＭＳ Ｐゴシック" charset="0"/>
              </a:rPr>
              <a:t>ECM</a:t>
            </a:r>
            <a:r>
              <a:rPr lang="en-GB" sz="1200" baseline="0" dirty="0">
                <a:latin typeface="Calibri" charset="0"/>
                <a:ea typeface="ＭＳ Ｐゴシック" charset="0"/>
                <a:cs typeface="ＭＳ Ｐゴシック" charset="0"/>
              </a:rPr>
              <a:t> works in two ways.</a:t>
            </a:r>
          </a:p>
          <a:p>
            <a:r>
              <a:rPr lang="en-GB" sz="1200" baseline="0" dirty="0">
                <a:latin typeface="Calibri" charset="0"/>
                <a:ea typeface="ＭＳ Ｐゴシック" charset="0"/>
                <a:cs typeface="ＭＳ Ｐゴシック" charset="0"/>
              </a:rPr>
              <a:t>1. Power jamming. ECM emits a very strong signal which essentially overpowers the triggerman signal, preventing from initiating the device. </a:t>
            </a:r>
            <a:endParaRPr lang="en-US" sz="12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2232236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Calibri" charset="0"/>
                <a:ea typeface="ＭＳ Ｐゴシック" charset="0"/>
                <a:cs typeface="ＭＳ Ｐゴシック" charset="0"/>
              </a:rPr>
              <a:t>ECM</a:t>
            </a:r>
            <a:r>
              <a:rPr lang="en-GB" sz="1200" baseline="0" dirty="0">
                <a:latin typeface="Calibri" charset="0"/>
                <a:ea typeface="ＭＳ Ｐゴシック" charset="0"/>
                <a:cs typeface="ＭＳ Ｐゴシック" charset="0"/>
              </a:rPr>
              <a:t> works in two ways.</a:t>
            </a:r>
          </a:p>
          <a:p>
            <a:r>
              <a:rPr lang="en-GB" sz="1200" baseline="0" dirty="0">
                <a:latin typeface="Calibri"/>
                <a:ea typeface="ＭＳ Ｐゴシック"/>
                <a:cs typeface="Calibri"/>
              </a:rPr>
              <a:t>2. Sequence manipulation. The ECM Unit transmits random data that confuses the </a:t>
            </a:r>
            <a:r>
              <a:rPr lang="en-GB" dirty="0">
                <a:latin typeface="Calibri"/>
                <a:ea typeface="ＭＳ Ｐゴシック"/>
                <a:cs typeface="Calibri"/>
              </a:rPr>
              <a:t>receiver</a:t>
            </a:r>
            <a:r>
              <a:rPr lang="en-GB" sz="1200" baseline="0" dirty="0">
                <a:latin typeface="Calibri"/>
                <a:ea typeface="ＭＳ Ｐゴシック"/>
                <a:cs typeface="Calibri"/>
              </a:rPr>
              <a:t> and prevents the command signal from being understood. </a:t>
            </a:r>
            <a:endParaRPr lang="en-US" sz="1200" dirty="0">
              <a:latin typeface="Calibri"/>
              <a:ea typeface="ＭＳ Ｐゴシック"/>
              <a:cs typeface="Calibri"/>
            </a:endParaRPr>
          </a:p>
        </p:txBody>
      </p:sp>
    </p:spTree>
    <p:extLst>
      <p:ext uri="{BB962C8B-B14F-4D97-AF65-F5344CB8AC3E}">
        <p14:creationId xmlns:p14="http://schemas.microsoft.com/office/powerpoint/2010/main" val="658569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charset="0"/>
                <a:ea typeface="ＭＳ Ｐゴシック" charset="0"/>
                <a:cs typeface="ＭＳ Ｐゴシック" charset="0"/>
              </a:rPr>
              <a:t>NOT TO BE INCLUDED IN ITS SUBMISSION</a:t>
            </a:r>
          </a:p>
          <a:p>
            <a:endParaRPr lang="en-US" sz="1200" dirty="0">
              <a:latin typeface="Calibri" charset="0"/>
              <a:ea typeface="ＭＳ Ｐゴシック" charset="0"/>
              <a:cs typeface="ＭＳ Ｐゴシック" charset="0"/>
            </a:endParaRPr>
          </a:p>
          <a:p>
            <a:r>
              <a:rPr lang="en-US" sz="1200" dirty="0">
                <a:latin typeface="Calibri" charset="0"/>
                <a:ea typeface="ＭＳ Ｐゴシック" charset="0"/>
                <a:cs typeface="ＭＳ Ｐゴシック" charset="0"/>
              </a:rPr>
              <a:t>Marketing video shows how ECM works.</a:t>
            </a:r>
          </a:p>
        </p:txBody>
      </p:sp>
    </p:spTree>
    <p:extLst>
      <p:ext uri="{BB962C8B-B14F-4D97-AF65-F5344CB8AC3E}">
        <p14:creationId xmlns:p14="http://schemas.microsoft.com/office/powerpoint/2010/main" val="42713942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Calibri" charset="0"/>
                <a:ea typeface="ＭＳ Ｐゴシック" charset="0"/>
                <a:cs typeface="ＭＳ Ｐゴシック" charset="0"/>
              </a:rPr>
              <a:t>There will</a:t>
            </a:r>
            <a:r>
              <a:rPr lang="en-GB" sz="1200" baseline="0" dirty="0">
                <a:latin typeface="Calibri" charset="0"/>
                <a:ea typeface="ＭＳ Ｐゴシック" charset="0"/>
                <a:cs typeface="ＭＳ Ｐゴシック" charset="0"/>
              </a:rPr>
              <a:t> rarely be enough ECM or all vehicles and personnel. ECM must be employed in the most efficient manner possible. Considerations </a:t>
            </a:r>
          </a:p>
          <a:p>
            <a:endParaRPr lang="en-US" sz="300" dirty="0">
              <a:latin typeface="Calibri" panose="020F0502020204030204" pitchFamily="34" charset="0"/>
              <a:cs typeface="Calibri" panose="020F0502020204030204" pitchFamily="34" charset="0"/>
            </a:endParaRPr>
          </a:p>
          <a:p>
            <a:pPr marL="0" indent="0">
              <a:buFont typeface="Wingdings" panose="05000000000000000000" pitchFamily="2" charset="2"/>
              <a:buNone/>
            </a:pPr>
            <a:r>
              <a:rPr lang="en-US" sz="1200" dirty="0">
                <a:latin typeface="Calibri" panose="020F0502020204030204" pitchFamily="34" charset="0"/>
                <a:cs typeface="Calibri" panose="020F0502020204030204" pitchFamily="34" charset="0"/>
              </a:rPr>
              <a:t>Convoy spacing should overlap effective ECM range</a:t>
            </a:r>
          </a:p>
          <a:p>
            <a:pPr marL="0" indent="0">
              <a:buFont typeface="Wingdings" panose="05000000000000000000" pitchFamily="2" charset="2"/>
              <a:buNone/>
            </a:pPr>
            <a:r>
              <a:rPr lang="en-GB" sz="1200" dirty="0">
                <a:latin typeface="Calibri" panose="020F0502020204030204" pitchFamily="34" charset="0"/>
                <a:cs typeface="Calibri" panose="020F0502020204030204" pitchFamily="34" charset="0"/>
              </a:rPr>
              <a:t>Front</a:t>
            </a:r>
            <a:r>
              <a:rPr lang="en-GB" sz="1200" baseline="0" dirty="0">
                <a:latin typeface="Calibri" panose="020F0502020204030204" pitchFamily="34" charset="0"/>
                <a:cs typeface="Calibri" panose="020F0502020204030204" pitchFamily="34" charset="0"/>
              </a:rPr>
              <a:t> and rear vehicle covered</a:t>
            </a:r>
            <a:endParaRPr lang="en-US" sz="1200" dirty="0">
              <a:latin typeface="Calibri" panose="020F0502020204030204" pitchFamily="34" charset="0"/>
              <a:cs typeface="Calibri" panose="020F0502020204030204" pitchFamily="34" charset="0"/>
            </a:endParaRPr>
          </a:p>
          <a:p>
            <a:pPr marL="0" indent="0">
              <a:buFont typeface="Wingdings" panose="05000000000000000000" pitchFamily="2" charset="2"/>
              <a:buNone/>
            </a:pPr>
            <a:r>
              <a:rPr lang="en-US" sz="1200" dirty="0">
                <a:latin typeface="Calibri" panose="020F0502020204030204" pitchFamily="34" charset="0"/>
                <a:cs typeface="Calibri" panose="020F0502020204030204" pitchFamily="34" charset="0"/>
              </a:rPr>
              <a:t>Spacing should vary according to terrain</a:t>
            </a:r>
          </a:p>
          <a:p>
            <a:pPr marL="0" indent="0">
              <a:buFont typeface="Wingdings" panose="05000000000000000000" pitchFamily="2" charset="2"/>
              <a:buNone/>
            </a:pPr>
            <a:r>
              <a:rPr lang="en-US" sz="1200" dirty="0">
                <a:latin typeface="Calibri" panose="020F0502020204030204" pitchFamily="34" charset="0"/>
                <a:cs typeface="Calibri" panose="020F0502020204030204" pitchFamily="34" charset="0"/>
              </a:rPr>
              <a:t>Check with your ECM manager to confirm systems do not interfere with each other</a:t>
            </a:r>
          </a:p>
          <a:p>
            <a:pPr marL="0" indent="0">
              <a:buFont typeface="Wingdings" panose="05000000000000000000" pitchFamily="2" charset="2"/>
              <a:buNone/>
            </a:pPr>
            <a:r>
              <a:rPr lang="en-US" sz="1200" dirty="0">
                <a:latin typeface="Calibri" panose="020F0502020204030204" pitchFamily="34" charset="0"/>
                <a:cs typeface="Calibri" panose="020F0502020204030204" pitchFamily="34" charset="0"/>
              </a:rPr>
              <a:t>Conduct 5/25m checks at halts and before turning ECM off</a:t>
            </a:r>
          </a:p>
          <a:p>
            <a:pPr marL="0" indent="0">
              <a:buFont typeface="Wingdings" panose="05000000000000000000" pitchFamily="2" charset="2"/>
              <a:buNone/>
            </a:pPr>
            <a:r>
              <a:rPr lang="en-US" sz="1200" dirty="0">
                <a:latin typeface="Calibri" panose="020F0502020204030204" pitchFamily="34" charset="0"/>
                <a:cs typeface="Calibri" panose="020F0502020204030204" pitchFamily="34" charset="0"/>
              </a:rPr>
              <a:t>Ensure preventative maintenance and testing has been carried out</a:t>
            </a:r>
          </a:p>
          <a:p>
            <a:endParaRPr lang="en-US" sz="12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1752660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UAS assets vary considerably in size, from Class I systems that can be carried by one person and operated from almost any location, up to Class II and Class III systems that can be a similar size (and have similar support requirements) as a crewed aircraft. </a:t>
            </a:r>
          </a:p>
          <a:p>
            <a:endParaRPr lang="en-US" dirty="0"/>
          </a:p>
          <a:p>
            <a:r>
              <a:rPr lang="en-US" dirty="0"/>
              <a:t>UAS may be used as a tool to support search operation. This could include identification of and preliminary search of VPs and VAs. Searching for firing points and triggermen or looking for secondary threat. </a:t>
            </a:r>
          </a:p>
          <a:p>
            <a:br>
              <a:rPr lang="en-US" dirty="0"/>
            </a:br>
            <a:r>
              <a:rPr lang="en-US" dirty="0"/>
              <a:t>It is important to note that UAS need to be planned in advance and requires integrated training and communication to be affected. Small UAS also may be affected by ECM preventing their use. </a:t>
            </a:r>
          </a:p>
          <a:p>
            <a:endParaRPr lang="en-US" dirty="0"/>
          </a:p>
          <a:p>
            <a:r>
              <a:rPr lang="en-US" dirty="0"/>
              <a:t>Image Left – UN Fixed wing UAS in DRC. UN Photo</a:t>
            </a:r>
          </a:p>
          <a:p>
            <a:r>
              <a:rPr lang="en-US" dirty="0"/>
              <a:t>Image Centre – UNICEF UAS. UN Photo</a:t>
            </a:r>
          </a:p>
          <a:p>
            <a:r>
              <a:rPr lang="en-US" dirty="0"/>
              <a:t>Image Right – Micro UAS that can be deployed very quickly and carried by almost any troops. Image courtesy of Spectral Aviation. </a:t>
            </a:r>
          </a:p>
          <a:p>
            <a:endParaRPr lang="en-US" dirty="0"/>
          </a:p>
        </p:txBody>
      </p:sp>
    </p:spTree>
    <p:extLst>
      <p:ext uri="{BB962C8B-B14F-4D97-AF65-F5344CB8AC3E}">
        <p14:creationId xmlns:p14="http://schemas.microsoft.com/office/powerpoint/2010/main" val="26990310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ea typeface="ＭＳ Ｐゴシック" charset="0"/>
                <a:cs typeface="ＭＳ Ｐゴシック" charset="0"/>
              </a:rPr>
              <a:t>Explosive Detection Dog (EDD), refers to a dog specifically trained to locate and correctly indicate, the presence of </a:t>
            </a:r>
            <a:r>
              <a:rPr lang="en-US" dirty="0" err="1">
                <a:latin typeface="+mn-lt"/>
                <a:ea typeface="ＭＳ Ｐゴシック" charset="0"/>
                <a:cs typeface="ＭＳ Ｐゴシック" charset="0"/>
              </a:rPr>
              <a:t>vaporised</a:t>
            </a:r>
            <a:r>
              <a:rPr lang="en-US" dirty="0">
                <a:latin typeface="+mn-lt"/>
                <a:ea typeface="ＭＳ Ｐゴシック" charset="0"/>
                <a:cs typeface="ＭＳ Ｐゴシック" charset="0"/>
              </a:rPr>
              <a:t> molecules of defined explosive substances. </a:t>
            </a:r>
            <a:r>
              <a:rPr lang="en-US" dirty="0" err="1">
                <a:latin typeface="+mn-lt"/>
                <a:ea typeface="ＭＳ Ｐゴシック" charset="0"/>
                <a:cs typeface="ＭＳ Ｐゴシック" charset="0"/>
              </a:rPr>
              <a:t>EDDs</a:t>
            </a:r>
            <a:r>
              <a:rPr lang="en-US" dirty="0">
                <a:latin typeface="+mn-lt"/>
                <a:ea typeface="ＭＳ Ｐゴシック" charset="0"/>
                <a:cs typeface="ＭＳ Ｐゴシック" charset="0"/>
              </a:rPr>
              <a:t> are used in many different roles within security risk mitigating operations and, as such, complement an existing security framework. </a:t>
            </a:r>
            <a:r>
              <a:rPr lang="en-US" dirty="0" err="1">
                <a:latin typeface="+mn-lt"/>
                <a:ea typeface="ＭＳ Ｐゴシック" charset="0"/>
                <a:cs typeface="ＭＳ Ｐゴシック" charset="0"/>
              </a:rPr>
              <a:t>EDDs</a:t>
            </a:r>
            <a:r>
              <a:rPr lang="en-US" dirty="0">
                <a:latin typeface="+mn-lt"/>
                <a:ea typeface="ＭＳ Ｐゴシック" charset="0"/>
                <a:cs typeface="ＭＳ Ｐゴシック" charset="0"/>
              </a:rPr>
              <a:t> are well suited for activities such as, Entry Control Point (</a:t>
            </a:r>
            <a:r>
              <a:rPr lang="en-US" dirty="0" err="1">
                <a:latin typeface="+mn-lt"/>
                <a:ea typeface="ＭＳ Ｐゴシック" charset="0"/>
                <a:cs typeface="ＭＳ Ｐゴシック" charset="0"/>
              </a:rPr>
              <a:t>ECP</a:t>
            </a:r>
            <a:r>
              <a:rPr lang="en-US" dirty="0">
                <a:latin typeface="+mn-lt"/>
                <a:ea typeface="ＭＳ Ｐゴシック" charset="0"/>
                <a:cs typeface="ＭＳ Ｐゴシック" charset="0"/>
              </a:rPr>
              <a:t>) deployment (vehicle and luggage/cargo verification), facility security verification, open area verification and IED incident response. </a:t>
            </a:r>
          </a:p>
          <a:p>
            <a:endParaRPr lang="en-US" dirty="0">
              <a:latin typeface="+mn-lt"/>
              <a:ea typeface="ＭＳ Ｐゴシック" charset="0"/>
              <a:cs typeface="ＭＳ Ｐゴシック" charset="0"/>
            </a:endParaRPr>
          </a:p>
          <a:p>
            <a:r>
              <a:rPr lang="en-US" dirty="0" err="1">
                <a:latin typeface="+mn-lt"/>
                <a:ea typeface="ＭＳ Ｐゴシック" charset="0"/>
                <a:cs typeface="ＭＳ Ｐゴシック" charset="0"/>
              </a:rPr>
              <a:t>EDD</a:t>
            </a:r>
            <a:r>
              <a:rPr lang="en-US" dirty="0">
                <a:latin typeface="+mn-lt"/>
                <a:ea typeface="ＭＳ Ｐゴシック" charset="0"/>
                <a:cs typeface="ＭＳ Ｐゴシック" charset="0"/>
              </a:rPr>
              <a:t> training and deployment are significantly different from those of Mine Detection Dogs (</a:t>
            </a:r>
            <a:r>
              <a:rPr lang="en-US" dirty="0" err="1">
                <a:latin typeface="+mn-lt"/>
                <a:ea typeface="ＭＳ Ｐゴシック" charset="0"/>
                <a:cs typeface="ＭＳ Ｐゴシック" charset="0"/>
              </a:rPr>
              <a:t>MDDs</a:t>
            </a:r>
            <a:r>
              <a:rPr lang="en-US" dirty="0">
                <a:latin typeface="+mn-lt"/>
                <a:ea typeface="ＭＳ Ｐゴシック" charset="0"/>
                <a:cs typeface="ＭＳ Ｐゴシック" charset="0"/>
              </a:rPr>
              <a:t>). </a:t>
            </a:r>
            <a:r>
              <a:rPr lang="en-US" dirty="0" err="1">
                <a:latin typeface="+mn-lt"/>
                <a:ea typeface="ＭＳ Ｐゴシック" charset="0"/>
                <a:cs typeface="ＭＳ Ｐゴシック" charset="0"/>
              </a:rPr>
              <a:t>EDDs</a:t>
            </a:r>
            <a:r>
              <a:rPr lang="en-US" dirty="0">
                <a:latin typeface="+mn-lt"/>
                <a:ea typeface="ＭＳ Ｐゴシック" charset="0"/>
                <a:cs typeface="ＭＳ Ｐゴシック" charset="0"/>
              </a:rPr>
              <a:t> target an “active threat,” which is the main reason why the prevention of “false indications” during assessment procedures is more important for </a:t>
            </a:r>
            <a:r>
              <a:rPr lang="en-US" dirty="0" err="1">
                <a:latin typeface="+mn-lt"/>
                <a:ea typeface="ＭＳ Ｐゴシック" charset="0"/>
                <a:cs typeface="ＭＳ Ｐゴシック" charset="0"/>
              </a:rPr>
              <a:t>EDDs</a:t>
            </a:r>
            <a:r>
              <a:rPr lang="en-US" dirty="0">
                <a:latin typeface="+mn-lt"/>
                <a:ea typeface="ＭＳ Ｐゴシック" charset="0"/>
                <a:cs typeface="ＭＳ Ｐゴシック" charset="0"/>
              </a:rPr>
              <a:t> than for </a:t>
            </a:r>
            <a:r>
              <a:rPr lang="en-US" dirty="0" err="1">
                <a:latin typeface="+mn-lt"/>
                <a:ea typeface="ＭＳ Ｐゴシック" charset="0"/>
                <a:cs typeface="ＭＳ Ｐゴシック" charset="0"/>
              </a:rPr>
              <a:t>MDDs</a:t>
            </a:r>
            <a:r>
              <a:rPr lang="en-US" dirty="0">
                <a:latin typeface="+mn-lt"/>
                <a:ea typeface="ＭＳ Ｐゴシック" charset="0"/>
                <a:cs typeface="ＭＳ Ｐゴシック" charset="0"/>
              </a:rPr>
              <a:t>. Additionally, EDDs operate in search areas where control of surroundings (environmental control) cannot always be achieved, which increases the demands on their ability to operate in different environments with disturbances, as well as on environmental stability.</a:t>
            </a:r>
          </a:p>
          <a:p>
            <a:r>
              <a:rPr lang="en-US" dirty="0">
                <a:latin typeface="+mn-lt"/>
                <a:ea typeface="ＭＳ Ｐゴシック" charset="0"/>
                <a:cs typeface="ＭＳ Ｐゴシック" charset="0"/>
              </a:rPr>
              <a:t>Planning Considerations:</a:t>
            </a:r>
          </a:p>
          <a:p>
            <a:pPr marL="171450" indent="-171450">
              <a:buFont typeface="Arial" panose="020B0604020202020204" pitchFamily="34" charset="0"/>
              <a:buChar char="•"/>
            </a:pPr>
            <a:r>
              <a:rPr lang="en-US" dirty="0">
                <a:latin typeface="Calibri" charset="0"/>
                <a:ea typeface="ＭＳ Ｐゴシック" charset="0"/>
                <a:cs typeface="ＭＳ Ｐゴシック" charset="0"/>
              </a:rPr>
              <a:t>EDD is the dog and the handler</a:t>
            </a:r>
          </a:p>
          <a:p>
            <a:pPr marL="171450" indent="-171450">
              <a:buFont typeface="Arial" panose="020B0604020202020204" pitchFamily="34" charset="0"/>
              <a:buChar char="•"/>
            </a:pPr>
            <a:r>
              <a:rPr lang="en-US" dirty="0">
                <a:latin typeface="Calibri" charset="0"/>
                <a:ea typeface="ＭＳ Ｐゴシック" charset="0"/>
                <a:cs typeface="ＭＳ Ｐゴシック" charset="0"/>
              </a:rPr>
              <a:t>EDD require climate controlled living spaces, break areas and vehicles. EDDs may also require a specific diet that is not available in the host country. Additional equipment, and support requirements may vary dependent on troop contributing nation. If deploying an EDD the vehicle space for dog and handler, as well as air conditioning, food and water must all be factored.  </a:t>
            </a:r>
          </a:p>
          <a:p>
            <a:pPr marL="171450" indent="-171450">
              <a:buFont typeface="Arial" panose="020B0604020202020204" pitchFamily="34" charset="0"/>
              <a:buChar char="•"/>
            </a:pPr>
            <a:r>
              <a:rPr lang="en-US" dirty="0">
                <a:latin typeface="Calibri" charset="0"/>
                <a:ea typeface="ＭＳ Ｐゴシック" charset="0"/>
                <a:cs typeface="ＭＳ Ｐゴシック" charset="0"/>
              </a:rPr>
              <a:t>EDD Logistics support, limitations and capabilities should be addressed early in the mission planning process, if EDDs will be used.</a:t>
            </a:r>
          </a:p>
          <a:p>
            <a:endParaRPr lang="en-US" dirty="0">
              <a:latin typeface="+mn-lt"/>
              <a:ea typeface="ＭＳ Ｐゴシック" charset="0"/>
              <a:cs typeface="ＭＳ Ｐゴシック" charset="0"/>
            </a:endParaRPr>
          </a:p>
          <a:p>
            <a:endParaRPr lang="en-GB" dirty="0"/>
          </a:p>
        </p:txBody>
      </p:sp>
    </p:spTree>
    <p:extLst>
      <p:ext uri="{BB962C8B-B14F-4D97-AF65-F5344CB8AC3E}">
        <p14:creationId xmlns:p14="http://schemas.microsoft.com/office/powerpoint/2010/main" val="20440649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ea typeface="ＭＳ Ｐゴシック" charset="0"/>
                <a:cs typeface="ＭＳ Ｐゴシック" charset="0"/>
              </a:rPr>
              <a:t>Just like humans, EDD cannot work indefinitely. They need to be used for a limited specific time periods before being rested. This time will depend on the environmental conditions such as the temperature. It is also worth noting that EDD rely on their sense of smell. Factors such as strong wind and rain will severely affect the dogs ability to identify a target. </a:t>
            </a:r>
          </a:p>
          <a:p>
            <a:endParaRPr lang="en-GB" dirty="0"/>
          </a:p>
        </p:txBody>
      </p:sp>
    </p:spTree>
    <p:extLst>
      <p:ext uri="{BB962C8B-B14F-4D97-AF65-F5344CB8AC3E}">
        <p14:creationId xmlns:p14="http://schemas.microsoft.com/office/powerpoint/2010/main" val="35445859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AA180-2CE4-C38D-4552-53C1680C72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3B94C0-E618-E5E9-F3E1-F8EB4E4189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3C52A5-4DC2-1493-DA28-B7D887936FE5}"/>
              </a:ext>
            </a:extLst>
          </p:cNvPr>
          <p:cNvSpPr>
            <a:spLocks noGrp="1"/>
          </p:cNvSpPr>
          <p:nvPr>
            <p:ph type="body" idx="1"/>
          </p:nvPr>
        </p:nvSpPr>
        <p:spPr/>
        <p:txBody>
          <a:bodyPr/>
          <a:lstStyle/>
          <a:p>
            <a:endParaRPr lang="en-US" sz="12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413936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a:xfrm>
            <a:off x="673100" y="4724400"/>
            <a:ext cx="5389563" cy="4710544"/>
          </a:xfrm>
        </p:spPr>
        <p:txBody>
          <a:bodyPr/>
          <a:lstStyle/>
          <a:p>
            <a:pPr defTabSz="931545" fontAlgn="base">
              <a:spcBef>
                <a:spcPct val="30000"/>
              </a:spcBef>
              <a:spcAft>
                <a:spcPct val="0"/>
              </a:spcAft>
              <a:defRPr/>
            </a:pPr>
            <a:r>
              <a:rPr lang="en-US" altLang="en-US" dirty="0">
                <a:solidFill>
                  <a:srgbClr val="000000"/>
                </a:solidFill>
                <a:latin typeface="+mj-lt"/>
                <a:ea typeface="MS PGothic" panose="020B0600070205080204" pitchFamily="34" charset="-128"/>
              </a:rPr>
              <a:t>What are we searching for?</a:t>
            </a:r>
          </a:p>
          <a:p>
            <a:pPr defTabSz="931545" fontAlgn="base">
              <a:spcBef>
                <a:spcPct val="30000"/>
              </a:spcBef>
              <a:spcAft>
                <a:spcPct val="0"/>
              </a:spcAft>
              <a:defRPr/>
            </a:pPr>
            <a:endParaRPr lang="en-US" altLang="en-US" dirty="0">
              <a:solidFill>
                <a:srgbClr val="000000"/>
              </a:solidFill>
              <a:latin typeface="+mj-lt"/>
              <a:ea typeface="MS PGothic" panose="020B0600070205080204" pitchFamily="34" charset="-128"/>
            </a:endParaRPr>
          </a:p>
          <a:p>
            <a:pPr defTabSz="931545" fontAlgn="base">
              <a:spcBef>
                <a:spcPct val="30000"/>
              </a:spcBef>
              <a:spcAft>
                <a:spcPct val="0"/>
              </a:spcAft>
              <a:defRPr/>
            </a:pPr>
            <a:r>
              <a:rPr lang="en-US" altLang="en-US" dirty="0">
                <a:solidFill>
                  <a:srgbClr val="000000"/>
                </a:solidFill>
                <a:latin typeface="+mj-lt"/>
                <a:ea typeface="MS PGothic" panose="020B0600070205080204" pitchFamily="34" charset="-128"/>
              </a:rPr>
              <a:t>Ask class to give an explanation of each bullet point.</a:t>
            </a:r>
          </a:p>
        </p:txBody>
      </p:sp>
    </p:spTree>
    <p:extLst>
      <p:ext uri="{BB962C8B-B14F-4D97-AF65-F5344CB8AC3E}">
        <p14:creationId xmlns:p14="http://schemas.microsoft.com/office/powerpoint/2010/main" val="1566544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596900"/>
            <a:ext cx="5916613" cy="3328988"/>
          </a:xfrm>
        </p:spPr>
      </p:sp>
      <p:sp>
        <p:nvSpPr>
          <p:cNvPr id="3" name="Notes Placeholder 2"/>
          <p:cNvSpPr>
            <a:spLocks noGrp="1"/>
          </p:cNvSpPr>
          <p:nvPr>
            <p:ph type="body" idx="1"/>
          </p:nvPr>
        </p:nvSpPr>
        <p:spPr/>
        <p:txBody>
          <a:bodyPr/>
          <a:lstStyle/>
          <a:p>
            <a:r>
              <a:rPr lang="en-US" dirty="0">
                <a:latin typeface="Century Gothic" panose="020B0502020202020204" pitchFamily="34" charset="0"/>
              </a:rPr>
              <a:t>Search is a key enabler, providing the means to shape and control the environment in which military assets are active or where there are security interests across the operational framework. Search can be broken down into two distinct elements: Pre-emptive Search and Protective Search.</a:t>
            </a:r>
          </a:p>
          <a:p>
            <a:endParaRPr lang="en-US" dirty="0"/>
          </a:p>
        </p:txBody>
      </p:sp>
    </p:spTree>
    <p:extLst>
      <p:ext uri="{BB962C8B-B14F-4D97-AF65-F5344CB8AC3E}">
        <p14:creationId xmlns:p14="http://schemas.microsoft.com/office/powerpoint/2010/main" val="922575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a:xfrm>
            <a:off x="385130" y="4686499"/>
            <a:ext cx="5677057" cy="4439841"/>
          </a:xfrm>
        </p:spPr>
        <p:txBody>
          <a:bodyPr/>
          <a:lstStyle/>
          <a:p>
            <a:pPr marL="400050" lvl="1" indent="0">
              <a:buNone/>
            </a:pPr>
            <a:r>
              <a:rPr lang="en-US" dirty="0">
                <a:latin typeface="Century Gothic" panose="020B0502020202020204" pitchFamily="34" charset="0"/>
              </a:rPr>
              <a:t>The objectives of pre-emptive search are to gather information and material for exploitation, to deprive a perpetrator of resources and to secure material for possible future evidential value. The detailed applications are following.</a:t>
            </a:r>
          </a:p>
          <a:p>
            <a:pPr marL="400050" lvl="1" indent="0">
              <a:buNone/>
            </a:pPr>
            <a:endParaRPr lang="en-US" dirty="0">
              <a:latin typeface="Century Gothic" panose="020B0502020202020204" pitchFamily="34" charset="0"/>
            </a:endParaRPr>
          </a:p>
          <a:p>
            <a:pPr marL="400050" lvl="1" indent="0">
              <a:buNone/>
            </a:pPr>
            <a:r>
              <a:rPr lang="en-US" dirty="0">
                <a:latin typeface="Century Gothic" panose="020B0502020202020204" pitchFamily="34" charset="0"/>
              </a:rPr>
              <a:t> •	</a:t>
            </a:r>
            <a:r>
              <a:rPr lang="en-US" b="1" dirty="0">
                <a:latin typeface="Century Gothic" panose="020B0502020202020204" pitchFamily="34" charset="0"/>
              </a:rPr>
              <a:t>Gain Intelligence</a:t>
            </a:r>
            <a:r>
              <a:rPr lang="en-US" dirty="0">
                <a:latin typeface="Century Gothic" panose="020B0502020202020204" pitchFamily="34" charset="0"/>
              </a:rPr>
              <a:t>. Information and material gathered during search operations is often a rich source of intelligence. Alongside Intelligence, Surveillance, and Reconnaissance (ISR) assets, this information allows for the creation of a full intelligence picture and informs of threats in theater, especially when it comes to the technical exploitation of explosive threats or hazards.</a:t>
            </a:r>
          </a:p>
          <a:p>
            <a:pPr marL="400050" lvl="1" indent="0">
              <a:buNone/>
            </a:pPr>
            <a:r>
              <a:rPr lang="en-US" dirty="0">
                <a:latin typeface="Century Gothic" panose="020B0502020202020204" pitchFamily="34" charset="0"/>
              </a:rPr>
              <a:t>•	</a:t>
            </a:r>
            <a:r>
              <a:rPr lang="en-US" b="1" dirty="0">
                <a:latin typeface="Century Gothic" panose="020B0502020202020204" pitchFamily="34" charset="0"/>
              </a:rPr>
              <a:t>Deny Resources and Opportunity</a:t>
            </a:r>
            <a:r>
              <a:rPr lang="en-US" dirty="0">
                <a:latin typeface="Century Gothic" panose="020B0502020202020204" pitchFamily="34" charset="0"/>
              </a:rPr>
              <a:t>. UN Commanders can gain or maintain the initiative in an operational environment through the reduction of a perpetrator’s capability to deliver explosive threats. Through the discovery and interdiction of weapons and explosives, it retains freedom of action for friendly forces, while reducing the extent to which a perpetrator can impose their will through attacks with conventional or IEDs.</a:t>
            </a:r>
          </a:p>
          <a:p>
            <a:pPr marL="400050" lvl="1" indent="0">
              <a:buNone/>
            </a:pPr>
            <a:r>
              <a:rPr lang="en-US" dirty="0">
                <a:latin typeface="Century Gothic" panose="020B0502020202020204" pitchFamily="34" charset="0"/>
              </a:rPr>
              <a:t>•	</a:t>
            </a:r>
            <a:r>
              <a:rPr lang="en-US" b="1" dirty="0">
                <a:latin typeface="Century Gothic" panose="020B0502020202020204" pitchFamily="34" charset="0"/>
              </a:rPr>
              <a:t>Secure Material for Exploitation </a:t>
            </a:r>
            <a:r>
              <a:rPr lang="en-US" dirty="0">
                <a:latin typeface="Century Gothic" panose="020B0502020202020204" pitchFamily="34" charset="0"/>
              </a:rPr>
              <a:t>. In order to identify perpetrator networks and their key capabilities and vulnerabilities, UN Forces must be able to collect, exploit and disseminate findings concerning adversarial technology and tactics. UN Forces engaged in operations must act and be seen to act in accordance with international and national legal frameworks in the collection of forensic evidence . Documentation, material handling and forensic awareness must adhere (where tactically viable) to identified best practices in order to assist any subsequent exploitation and possible prosecution. The following exploitation philosophy should be applied after assessment by those involved as best suits the situation. The exploitation philosophy involves three parts:</a:t>
            </a:r>
          </a:p>
          <a:p>
            <a:pPr marL="857250" lvl="2" indent="0">
              <a:buNone/>
            </a:pPr>
            <a:r>
              <a:rPr lang="en-US" dirty="0">
                <a:latin typeface="Century Gothic" panose="020B0502020202020204" pitchFamily="34" charset="0"/>
              </a:rPr>
              <a:t>•	Safety.</a:t>
            </a:r>
          </a:p>
          <a:p>
            <a:pPr marL="857250" lvl="2" indent="0">
              <a:buNone/>
            </a:pPr>
            <a:r>
              <a:rPr lang="en-US" dirty="0">
                <a:latin typeface="Century Gothic" panose="020B0502020202020204" pitchFamily="34" charset="0"/>
              </a:rPr>
              <a:t>•	Forensic integrity.</a:t>
            </a:r>
          </a:p>
          <a:p>
            <a:pPr marL="857250" lvl="2" indent="0">
              <a:buNone/>
            </a:pPr>
            <a:r>
              <a:rPr lang="en-US" dirty="0">
                <a:latin typeface="Century Gothic" panose="020B0502020202020204" pitchFamily="34" charset="0"/>
              </a:rPr>
              <a:t>•	Continuity of evidence. </a:t>
            </a:r>
          </a:p>
          <a:p>
            <a:pPr marL="400050" lvl="1" indent="0">
              <a:buNone/>
            </a:pPr>
            <a:r>
              <a:rPr lang="en-US" dirty="0">
                <a:latin typeface="Century Gothic" panose="020B0502020202020204" pitchFamily="34" charset="0"/>
              </a:rPr>
              <a:t>The application this philosophy requires balancing these against each other in order to select the most suitable course of action with safety considerations inevitably carrying more weight than others. The prioritization of the three parts of the exploitation philosophy depends on the key operational actions defined by the commander. In every case, safety is always the priority in all exploitation activities.</a:t>
            </a:r>
          </a:p>
          <a:p>
            <a:pPr marL="400050" lvl="1" indent="0">
              <a:buNone/>
            </a:pPr>
            <a:endParaRPr lang="en-US" dirty="0">
              <a:latin typeface="+mj-lt"/>
            </a:endParaRPr>
          </a:p>
        </p:txBody>
      </p:sp>
    </p:spTree>
    <p:extLst>
      <p:ext uri="{BB962C8B-B14F-4D97-AF65-F5344CB8AC3E}">
        <p14:creationId xmlns:p14="http://schemas.microsoft.com/office/powerpoint/2010/main" val="647107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a:xfrm>
            <a:off x="493047" y="4693533"/>
            <a:ext cx="5388610" cy="4439841"/>
          </a:xfrm>
        </p:spPr>
        <p:txBody>
          <a:bodyPr/>
          <a:lstStyle/>
          <a:p>
            <a:pPr lvl="1" fontAlgn="base"/>
            <a:r>
              <a:rPr lang="en-US" dirty="0">
                <a:latin typeface="Century Gothic" panose="020B0502020202020204" pitchFamily="34" charset="0"/>
                <a:cs typeface="Times New Roman" panose="02020603050405020304" pitchFamily="18" charset="0"/>
              </a:rPr>
              <a:t>The objective of protective search is to protect potential search targets as well as to protect UN/Unit assets. This is achieved through the following:</a:t>
            </a:r>
          </a:p>
          <a:p>
            <a:pPr lvl="1" fontAlgn="base"/>
            <a:r>
              <a:rPr lang="en-US" dirty="0">
                <a:latin typeface="Century Gothic" panose="020B0502020202020204" pitchFamily="34" charset="0"/>
                <a:cs typeface="Times New Roman" panose="02020603050405020304" pitchFamily="18" charset="0"/>
              </a:rPr>
              <a:t>•	</a:t>
            </a:r>
            <a:r>
              <a:rPr lang="en-US" b="1" dirty="0">
                <a:latin typeface="Century Gothic" panose="020B0502020202020204" pitchFamily="34" charset="0"/>
                <a:cs typeface="Times New Roman" panose="02020603050405020304" pitchFamily="18" charset="0"/>
              </a:rPr>
              <a:t>Force Protection</a:t>
            </a:r>
            <a:r>
              <a:rPr lang="en-US" dirty="0">
                <a:latin typeface="Century Gothic" panose="020B0502020202020204" pitchFamily="34" charset="0"/>
                <a:cs typeface="Times New Roman" panose="02020603050405020304" pitchFamily="18" charset="0"/>
              </a:rPr>
              <a:t>. Protective measures taken to mitigate hostile actions against friendly personnel, resources, facilities, and critical information. Search should be considered a key element of UN FP. Protective search provides means of reducing risk to UN Personnel and enables freedom of action/movement.</a:t>
            </a:r>
          </a:p>
          <a:p>
            <a:pPr lvl="1" fontAlgn="base"/>
            <a:r>
              <a:rPr lang="en-US" dirty="0">
                <a:latin typeface="Century Gothic" panose="020B0502020202020204" pitchFamily="34" charset="0"/>
                <a:cs typeface="Times New Roman" panose="02020603050405020304" pitchFamily="18" charset="0"/>
              </a:rPr>
              <a:t>•	</a:t>
            </a:r>
            <a:r>
              <a:rPr lang="en-US" b="1" dirty="0">
                <a:latin typeface="Century Gothic" panose="020B0502020202020204" pitchFamily="34" charset="0"/>
                <a:cs typeface="Times New Roman" panose="02020603050405020304" pitchFamily="18" charset="0"/>
              </a:rPr>
              <a:t>Protection of Pre-Planned Events</a:t>
            </a:r>
            <a:r>
              <a:rPr lang="en-US" dirty="0">
                <a:latin typeface="Century Gothic" panose="020B0502020202020204" pitchFamily="34" charset="0"/>
                <a:cs typeface="Times New Roman" panose="02020603050405020304" pitchFamily="18" charset="0"/>
              </a:rPr>
              <a:t>. Protective search provide advanced security to protect potential targets during pre-planned events, according to the level of threat and the estimated consequence of failure. By executing a pre-emptive search, UN Forces can mitigate explosive threats in the target area, route or building.</a:t>
            </a:r>
          </a:p>
          <a:p>
            <a:pPr lvl="1" fontAlgn="base"/>
            <a:r>
              <a:rPr lang="en-US" dirty="0">
                <a:latin typeface="Century Gothic" panose="020B0502020202020204" pitchFamily="34" charset="0"/>
                <a:cs typeface="Times New Roman" panose="02020603050405020304" pitchFamily="18" charset="0"/>
              </a:rPr>
              <a:t>•	</a:t>
            </a:r>
            <a:r>
              <a:rPr lang="en-US" b="1" dirty="0">
                <a:latin typeface="Century Gothic" panose="020B0502020202020204" pitchFamily="34" charset="0"/>
                <a:cs typeface="Times New Roman" panose="02020603050405020304" pitchFamily="18" charset="0"/>
              </a:rPr>
              <a:t>Protection of Critical Infrastructure</a:t>
            </a:r>
            <a:r>
              <a:rPr lang="en-US" dirty="0">
                <a:latin typeface="Century Gothic" panose="020B0502020202020204" pitchFamily="34" charset="0"/>
                <a:cs typeface="Times New Roman" panose="02020603050405020304" pitchFamily="18" charset="0"/>
              </a:rPr>
              <a:t>. Search can be utilized to protect critical military, governmental, industrial, and civil infrastructure within the theater of operation, providing vital protection to the economy and well-being of the host nation.</a:t>
            </a:r>
          </a:p>
          <a:p>
            <a:pPr lvl="1" fontAlgn="base"/>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5034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1FC2D2-C473-4DCA-A489-9801540E7C7A}"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543186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1FC2D2-C473-4DCA-A489-9801540E7C7A}"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799515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1FC2D2-C473-4DCA-A489-9801540E7C7A}"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681316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ingle content area">
    <p:spTree>
      <p:nvGrpSpPr>
        <p:cNvPr id="1" name=""/>
        <p:cNvGrpSpPr/>
        <p:nvPr/>
      </p:nvGrpSpPr>
      <p:grpSpPr>
        <a:xfrm>
          <a:off x="0" y="0"/>
          <a:ext cx="0" cy="0"/>
          <a:chOff x="0" y="0"/>
          <a:chExt cx="0" cy="0"/>
        </a:xfrm>
      </p:grpSpPr>
      <p:cxnSp>
        <p:nvCxnSpPr>
          <p:cNvPr id="8" name="Straight Connector 1"/>
          <p:cNvCxnSpPr>
            <a:cxnSpLocks noChangeShapeType="1"/>
          </p:cNvCxnSpPr>
          <p:nvPr/>
        </p:nvCxnSpPr>
        <p:spPr bwMode="auto">
          <a:xfrm>
            <a:off x="575733" y="6442075"/>
            <a:ext cx="0" cy="273050"/>
          </a:xfrm>
          <a:prstGeom prst="line">
            <a:avLst/>
          </a:prstGeom>
          <a:noFill/>
          <a:ln w="12700" algn="ctr">
            <a:solidFill>
              <a:srgbClr val="A8A99E"/>
            </a:solidFill>
            <a:rou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Content Placeholder 2"/>
          <p:cNvSpPr>
            <a:spLocks noGrp="1"/>
          </p:cNvSpPr>
          <p:nvPr>
            <p:ph idx="1"/>
          </p:nvPr>
        </p:nvSpPr>
        <p:spPr>
          <a:xfrm>
            <a:off x="575999" y="1224000"/>
            <a:ext cx="10800000" cy="4608094"/>
          </a:xfrm>
          <a:prstGeom prst="rect">
            <a:avLst/>
          </a:prstGeom>
        </p:spPr>
        <p:txBody>
          <a:bodyPr/>
          <a:lstStyle>
            <a:lvl1pPr marL="0" indent="0">
              <a:buClr>
                <a:schemeClr val="accent3"/>
              </a:buClr>
              <a:buFontTx/>
              <a:buNone/>
              <a:defRPr sz="1400">
                <a:latin typeface="Arial" panose="020B0604020202020204" pitchFamily="34" charset="0"/>
                <a:cs typeface="Arial" panose="020B0604020202020204" pitchFamily="34" charset="0"/>
              </a:defRPr>
            </a:lvl1pPr>
            <a:lvl2pPr marL="457200" indent="0">
              <a:buClr>
                <a:schemeClr val="accent3"/>
              </a:buClr>
              <a:buFontTx/>
              <a:buNone/>
              <a:defRPr sz="1400">
                <a:latin typeface="Arial" panose="020B0604020202020204" pitchFamily="34" charset="0"/>
                <a:cs typeface="Arial" panose="020B0604020202020204" pitchFamily="34" charset="0"/>
              </a:defRPr>
            </a:lvl2pPr>
            <a:lvl3pPr marL="914400" indent="0">
              <a:buClr>
                <a:schemeClr val="accent3"/>
              </a:buClr>
              <a:buFontTx/>
              <a:buNone/>
              <a:defRPr sz="1400">
                <a:latin typeface="Arial" panose="020B0604020202020204" pitchFamily="34" charset="0"/>
                <a:cs typeface="Arial" panose="020B0604020202020204" pitchFamily="34" charset="0"/>
              </a:defRPr>
            </a:lvl3pPr>
            <a:lvl4pPr marL="1371600" indent="0">
              <a:buClr>
                <a:schemeClr val="accent3"/>
              </a:buClr>
              <a:buFontTx/>
              <a:buNone/>
              <a:defRPr sz="1400">
                <a:latin typeface="Arial" panose="020B0604020202020204" pitchFamily="34" charset="0"/>
                <a:cs typeface="Arial" panose="020B0604020202020204" pitchFamily="34" charset="0"/>
              </a:defRPr>
            </a:lvl4pPr>
            <a:lvl5pPr marL="1828800" indent="0">
              <a:buClr>
                <a:schemeClr val="accent3"/>
              </a:buClr>
              <a:buFontTx/>
              <a:buNone/>
              <a:defRPr sz="1400">
                <a:latin typeface="Arial" panose="020B0604020202020204" pitchFamily="34" charset="0"/>
                <a:cs typeface="Arial" panose="020B0604020202020204" pitchFamily="34" charset="0"/>
              </a:defRPr>
            </a:lvl5pPr>
          </a:lstStyle>
          <a:p>
            <a:pPr lvl="0"/>
            <a:r>
              <a:rPr lang="en-US"/>
              <a:t>Edit Master text styles</a:t>
            </a:r>
          </a:p>
        </p:txBody>
      </p:sp>
      <p:sp>
        <p:nvSpPr>
          <p:cNvPr id="13" name="Title 1"/>
          <p:cNvSpPr>
            <a:spLocks noGrp="1"/>
          </p:cNvSpPr>
          <p:nvPr>
            <p:ph type="ctrTitle"/>
          </p:nvPr>
        </p:nvSpPr>
        <p:spPr>
          <a:xfrm>
            <a:off x="576003" y="231711"/>
            <a:ext cx="2574789" cy="338554"/>
          </a:xfrm>
          <a:prstGeom prst="rect">
            <a:avLst/>
          </a:prstGeom>
          <a:solidFill>
            <a:schemeClr val="tx1"/>
          </a:solidFill>
        </p:spPr>
        <p:txBody>
          <a:bodyPr wrap="none" lIns="72000" rIns="72000" anchor="b">
            <a:spAutoFit/>
          </a:bodyPr>
          <a:lstStyle>
            <a:lvl1pPr algn="l">
              <a:defRPr sz="1600"/>
            </a:lvl1pPr>
          </a:lstStyle>
          <a:p>
            <a:r>
              <a:rPr lang="en-US"/>
              <a:t>Click to edit Master title style</a:t>
            </a:r>
          </a:p>
        </p:txBody>
      </p:sp>
      <p:sp>
        <p:nvSpPr>
          <p:cNvPr id="14" name="Text Placeholder 11"/>
          <p:cNvSpPr>
            <a:spLocks noGrp="1"/>
          </p:cNvSpPr>
          <p:nvPr>
            <p:ph type="body" sz="quarter" idx="10"/>
          </p:nvPr>
        </p:nvSpPr>
        <p:spPr>
          <a:xfrm>
            <a:off x="576002" y="542664"/>
            <a:ext cx="4812389" cy="442035"/>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a:t>Click to edit Master text styles</a:t>
            </a:r>
          </a:p>
        </p:txBody>
      </p:sp>
      <p:sp>
        <p:nvSpPr>
          <p:cNvPr id="16" name="Text Placeholder 7"/>
          <p:cNvSpPr>
            <a:spLocks noGrp="1"/>
          </p:cNvSpPr>
          <p:nvPr>
            <p:ph type="body" sz="quarter" idx="15"/>
          </p:nvPr>
        </p:nvSpPr>
        <p:spPr>
          <a:xfrm>
            <a:off x="575999" y="6397455"/>
            <a:ext cx="4320000" cy="257175"/>
          </a:xfrm>
          <a:prstGeom prst="rect">
            <a:avLst/>
          </a:prstGeom>
        </p:spPr>
        <p:txBody>
          <a:bodyPr lIns="72000" tIns="36000" rIns="72000" bIns="36000" anchor="ctr" anchorCtr="0"/>
          <a:lstStyle>
            <a:lvl1pPr marL="0" indent="0">
              <a:buFontTx/>
              <a:buNone/>
              <a:defRPr sz="1000" i="1">
                <a:solidFill>
                  <a:srgbClr val="A8A99E"/>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Text Placeholder 2"/>
          <p:cNvSpPr>
            <a:spLocks noGrp="1"/>
          </p:cNvSpPr>
          <p:nvPr>
            <p:ph type="body" sz="quarter" idx="16"/>
          </p:nvPr>
        </p:nvSpPr>
        <p:spPr>
          <a:xfrm>
            <a:off x="4186274" y="34608"/>
            <a:ext cx="3833871"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Text Placeholder 2"/>
          <p:cNvSpPr>
            <a:spLocks noGrp="1"/>
          </p:cNvSpPr>
          <p:nvPr>
            <p:ph type="body" sz="quarter" idx="17"/>
          </p:nvPr>
        </p:nvSpPr>
        <p:spPr>
          <a:xfrm>
            <a:off x="4190085" y="6618875"/>
            <a:ext cx="3833871"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0" name="Slide Number Placeholder 4"/>
          <p:cNvSpPr>
            <a:spLocks noGrp="1"/>
          </p:cNvSpPr>
          <p:nvPr>
            <p:ph type="sldNum" sz="quarter" idx="18"/>
          </p:nvPr>
        </p:nvSpPr>
        <p:spPr>
          <a:xfrm>
            <a:off x="-88900" y="6353175"/>
            <a:ext cx="692150" cy="407988"/>
          </a:xfrm>
          <a:prstGeom prst="rect">
            <a:avLst/>
          </a:prstGeom>
        </p:spPr>
        <p:txBody>
          <a:bodyPr anchor="ctr"/>
          <a:lstStyle>
            <a:lvl1pPr algn="r" fontAlgn="auto">
              <a:spcBef>
                <a:spcPts val="0"/>
              </a:spcBef>
              <a:spcAft>
                <a:spcPts val="0"/>
              </a:spcAft>
              <a:defRPr sz="1000">
                <a:solidFill>
                  <a:srgbClr val="A8A99E"/>
                </a:solidFill>
                <a:latin typeface="Arial" panose="020B0604020202020204" pitchFamily="34" charset="0"/>
                <a:cs typeface="Arial" panose="020B0604020202020204" pitchFamily="34" charset="0"/>
              </a:defRPr>
            </a:lvl1pPr>
          </a:lstStyle>
          <a:p>
            <a:pPr>
              <a:defRPr/>
            </a:pPr>
            <a:fld id="{BAF7F474-6B35-4B78-AB4D-F96745F1D49E}" type="slidenum">
              <a:rPr lang="en-GB" smtClean="0"/>
              <a:pPr>
                <a:defRPr/>
              </a:pPr>
              <a:t>‹#›</a:t>
            </a:fld>
            <a:endParaRPr lang="en-GB"/>
          </a:p>
        </p:txBody>
      </p:sp>
    </p:spTree>
    <p:extLst>
      <p:ext uri="{BB962C8B-B14F-4D97-AF65-F5344CB8AC3E}">
        <p14:creationId xmlns:p14="http://schemas.microsoft.com/office/powerpoint/2010/main" val="2096148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7D50044E-64D5-4D71-841D-5008BE64EF12}" type="slidenum">
              <a:rPr lang="en-US" altLang="ja-JP"/>
              <a:pPr/>
              <a:t>‹#›</a:t>
            </a:fld>
            <a:endParaRPr lang="en-US" altLang="ja-JP"/>
          </a:p>
        </p:txBody>
      </p:sp>
    </p:spTree>
    <p:extLst>
      <p:ext uri="{BB962C8B-B14F-4D97-AF65-F5344CB8AC3E}">
        <p14:creationId xmlns:p14="http://schemas.microsoft.com/office/powerpoint/2010/main" val="1271204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5486E9B0-D948-4D90-82BE-E0EEBCB9325F}" type="slidenum">
              <a:rPr lang="en-US" altLang="ja-JP"/>
              <a:pPr/>
              <a:t>‹#›</a:t>
            </a:fld>
            <a:endParaRPr lang="en-US" altLang="ja-JP"/>
          </a:p>
        </p:txBody>
      </p:sp>
    </p:spTree>
    <p:extLst>
      <p:ext uri="{BB962C8B-B14F-4D97-AF65-F5344CB8AC3E}">
        <p14:creationId xmlns:p14="http://schemas.microsoft.com/office/powerpoint/2010/main" val="3101270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4719" y="3352803"/>
            <a:ext cx="11222566" cy="1470025"/>
          </a:xfrm>
        </p:spPr>
        <p:txBody>
          <a:bodyPr/>
          <a:lstStyle/>
          <a:p>
            <a:r>
              <a:rPr lang="en-US"/>
              <a:t>Click to edit Master title style</a:t>
            </a:r>
            <a:endParaRPr/>
          </a:p>
        </p:txBody>
      </p:sp>
      <p:sp>
        <p:nvSpPr>
          <p:cNvPr id="3" name="Subtitle 2"/>
          <p:cNvSpPr>
            <a:spLocks noGrp="1"/>
          </p:cNvSpPr>
          <p:nvPr>
            <p:ph type="subTitle" idx="1"/>
          </p:nvPr>
        </p:nvSpPr>
        <p:spPr>
          <a:xfrm>
            <a:off x="484719" y="4771031"/>
            <a:ext cx="11222566"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5" name="Slide Number Placeholder 5"/>
          <p:cNvSpPr>
            <a:spLocks noGrp="1"/>
          </p:cNvSpPr>
          <p:nvPr>
            <p:ph type="sldNum" sz="quarter" idx="14"/>
          </p:nvPr>
        </p:nvSpPr>
        <p:spPr/>
        <p:txBody>
          <a:bodyPr/>
          <a:lstStyle>
            <a:lvl1pPr>
              <a:defRPr/>
            </a:lvl1pPr>
          </a:lstStyle>
          <a:p>
            <a:fld id="{51360DE6-1F00-4D37-920B-8306E906ABB0}" type="slidenum">
              <a:rPr lang="en-US" altLang="ja-JP"/>
              <a:pPr/>
              <a:t>‹#›</a:t>
            </a:fld>
            <a:endParaRPr lang="en-US" altLang="ja-JP"/>
          </a:p>
        </p:txBody>
      </p:sp>
    </p:spTree>
    <p:extLst>
      <p:ext uri="{BB962C8B-B14F-4D97-AF65-F5344CB8AC3E}">
        <p14:creationId xmlns:p14="http://schemas.microsoft.com/office/powerpoint/2010/main" val="398806613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732367" y="1731963"/>
            <a:ext cx="10723034" cy="427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p:txBody>
          <a:bodyPr/>
          <a:lstStyle>
            <a:lvl1pPr>
              <a:defRPr/>
            </a:lvl1pPr>
          </a:lstStyle>
          <a:p>
            <a:fld id="{92C74856-3385-48BA-82E5-0575512E9306}" type="slidenum">
              <a:rPr lang="en-US" altLang="ja-JP"/>
              <a:pPr/>
              <a:t>‹#›</a:t>
            </a:fld>
            <a:endParaRPr lang="en-US" altLang="ja-JP"/>
          </a:p>
        </p:txBody>
      </p:sp>
    </p:spTree>
    <p:extLst>
      <p:ext uri="{BB962C8B-B14F-4D97-AF65-F5344CB8AC3E}">
        <p14:creationId xmlns:p14="http://schemas.microsoft.com/office/powerpoint/2010/main" val="3235426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4719" y="3352803"/>
            <a:ext cx="11222566" cy="1470025"/>
          </a:xfrm>
        </p:spPr>
        <p:txBody>
          <a:bodyPr/>
          <a:lstStyle/>
          <a:p>
            <a:r>
              <a:rPr lang="en-US"/>
              <a:t>Click to edit Master title style</a:t>
            </a:r>
            <a:endParaRPr/>
          </a:p>
        </p:txBody>
      </p:sp>
      <p:sp>
        <p:nvSpPr>
          <p:cNvPr id="3" name="Subtitle 2"/>
          <p:cNvSpPr>
            <a:spLocks noGrp="1"/>
          </p:cNvSpPr>
          <p:nvPr>
            <p:ph type="subTitle" idx="1"/>
          </p:nvPr>
        </p:nvSpPr>
        <p:spPr>
          <a:xfrm>
            <a:off x="484719" y="4771031"/>
            <a:ext cx="11222566"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5" name="Slide Number Placeholder 5"/>
          <p:cNvSpPr>
            <a:spLocks noGrp="1"/>
          </p:cNvSpPr>
          <p:nvPr>
            <p:ph type="sldNum" sz="quarter" idx="14"/>
          </p:nvPr>
        </p:nvSpPr>
        <p:spPr/>
        <p:txBody>
          <a:bodyPr/>
          <a:lstStyle>
            <a:lvl1pPr>
              <a:defRPr/>
            </a:lvl1pPr>
          </a:lstStyle>
          <a:p>
            <a:fld id="{51360DE6-1F00-4D37-920B-8306E906ABB0}" type="slidenum">
              <a:rPr lang="en-US" altLang="ja-JP"/>
              <a:pPr/>
              <a:t>‹#›</a:t>
            </a:fld>
            <a:endParaRPr lang="en-US" altLang="ja-JP"/>
          </a:p>
        </p:txBody>
      </p:sp>
    </p:spTree>
    <p:extLst>
      <p:ext uri="{BB962C8B-B14F-4D97-AF65-F5344CB8AC3E}">
        <p14:creationId xmlns:p14="http://schemas.microsoft.com/office/powerpoint/2010/main" val="66166642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0EE9B6C7-16B7-4651-AD3D-65FE4305383F}" type="slidenum">
              <a:rPr lang="en-US" altLang="ja-JP"/>
              <a:pPr/>
              <a:t>‹#›</a:t>
            </a:fld>
            <a:endParaRPr lang="en-US" altLang="ja-JP"/>
          </a:p>
        </p:txBody>
      </p:sp>
    </p:spTree>
    <p:extLst>
      <p:ext uri="{BB962C8B-B14F-4D97-AF65-F5344CB8AC3E}">
        <p14:creationId xmlns:p14="http://schemas.microsoft.com/office/powerpoint/2010/main" val="152716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0"/>
            <a:ext cx="109728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82722A84-4322-4B80-8AAE-804BE1215923}"/>
              </a:ext>
            </a:extLst>
          </p:cNvPr>
          <p:cNvSpPr>
            <a:spLocks noGrp="1"/>
          </p:cNvSpPr>
          <p:nvPr>
            <p:ph type="sldNum" sz="quarter" idx="14"/>
          </p:nvPr>
        </p:nvSpPr>
        <p:spPr>
          <a:xfrm>
            <a:off x="8737600" y="6248401"/>
            <a:ext cx="2844800" cy="365125"/>
          </a:xfrm>
          <a:prstGeom prst="rect">
            <a:avLst/>
          </a:prstGeom>
        </p:spPr>
        <p:txBody>
          <a:bodyPr/>
          <a:lstStyle>
            <a:lvl1pPr algn="r">
              <a:defRPr/>
            </a:lvl1pPr>
          </a:lstStyle>
          <a:p>
            <a:fld id="{51360DE6-1F00-4D37-920B-8306E906ABB0}" type="slidenum">
              <a:rPr lang="en-US" altLang="ja-JP" smtClean="0"/>
              <a:pPr/>
              <a:t>‹#›</a:t>
            </a:fld>
            <a:endParaRPr lang="en-US" altLang="ja-JP"/>
          </a:p>
        </p:txBody>
      </p:sp>
    </p:spTree>
    <p:extLst>
      <p:ext uri="{BB962C8B-B14F-4D97-AF65-F5344CB8AC3E}">
        <p14:creationId xmlns:p14="http://schemas.microsoft.com/office/powerpoint/2010/main" val="24522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1686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F572C19C-0F1C-4FF6-9A4E-BD7C08EC7163}"/>
              </a:ext>
            </a:extLst>
          </p:cNvPr>
          <p:cNvSpPr>
            <a:spLocks noGrp="1"/>
          </p:cNvSpPr>
          <p:nvPr>
            <p:ph type="sldNum" sz="quarter" idx="14"/>
          </p:nvPr>
        </p:nvSpPr>
        <p:spPr>
          <a:xfrm>
            <a:off x="8737600" y="6248401"/>
            <a:ext cx="2844800" cy="365125"/>
          </a:xfrm>
          <a:prstGeom prst="rect">
            <a:avLst/>
          </a:prstGeom>
        </p:spPr>
        <p:txBody>
          <a:bodyPr/>
          <a:lstStyle>
            <a:lvl1pPr algn="r">
              <a:defRPr/>
            </a:lvl1pPr>
          </a:lstStyle>
          <a:p>
            <a:fld id="{51360DE6-1F00-4D37-920B-8306E906ABB0}" type="slidenum">
              <a:rPr lang="en-US" altLang="ja-JP" smtClean="0"/>
              <a:pPr/>
              <a:t>‹#›</a:t>
            </a:fld>
            <a:endParaRPr lang="en-US" altLang="ja-JP"/>
          </a:p>
        </p:txBody>
      </p:sp>
    </p:spTree>
    <p:extLst>
      <p:ext uri="{BB962C8B-B14F-4D97-AF65-F5344CB8AC3E}">
        <p14:creationId xmlns:p14="http://schemas.microsoft.com/office/powerpoint/2010/main" val="2673491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0"/>
            <a:ext cx="10972800" cy="502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4AA1B6D5-FFE2-4590-8E4D-77F80F8D8A30}"/>
              </a:ext>
            </a:extLst>
          </p:cNvPr>
          <p:cNvSpPr>
            <a:spLocks noGrp="1"/>
          </p:cNvSpPr>
          <p:nvPr>
            <p:ph type="sldNum" sz="quarter" idx="14"/>
          </p:nvPr>
        </p:nvSpPr>
        <p:spPr>
          <a:xfrm>
            <a:off x="8737600" y="6248401"/>
            <a:ext cx="2844800" cy="365125"/>
          </a:xfrm>
          <a:prstGeom prst="rect">
            <a:avLst/>
          </a:prstGeom>
        </p:spPr>
        <p:txBody>
          <a:bodyPr/>
          <a:lstStyle>
            <a:lvl1pPr algn="r">
              <a:defRPr/>
            </a:lvl1pPr>
          </a:lstStyle>
          <a:p>
            <a:fld id="{51360DE6-1F00-4D37-920B-8306E906ABB0}" type="slidenum">
              <a:rPr lang="en-US" altLang="ja-JP" smtClean="0"/>
              <a:pPr/>
              <a:t>‹#›</a:t>
            </a:fld>
            <a:endParaRPr lang="en-US" altLang="ja-JP"/>
          </a:p>
        </p:txBody>
      </p:sp>
    </p:spTree>
    <p:extLst>
      <p:ext uri="{BB962C8B-B14F-4D97-AF65-F5344CB8AC3E}">
        <p14:creationId xmlns:p14="http://schemas.microsoft.com/office/powerpoint/2010/main" val="4096966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72220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0"/>
            <a:ext cx="109728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82722A84-4322-4B80-8AAE-804BE1215923}"/>
              </a:ext>
            </a:extLst>
          </p:cNvPr>
          <p:cNvSpPr>
            <a:spLocks noGrp="1"/>
          </p:cNvSpPr>
          <p:nvPr>
            <p:ph type="sldNum" sz="quarter" idx="14"/>
          </p:nvPr>
        </p:nvSpPr>
        <p:spPr>
          <a:xfrm>
            <a:off x="8737600" y="6248401"/>
            <a:ext cx="2844800" cy="365125"/>
          </a:xfrm>
          <a:prstGeom prst="rect">
            <a:avLst/>
          </a:prstGeom>
        </p:spPr>
        <p:txBody>
          <a:bodyPr/>
          <a:lstStyle>
            <a:lvl1pPr algn="r">
              <a:defRPr/>
            </a:lvl1pPr>
          </a:lstStyle>
          <a:p>
            <a:fld id="{51360DE6-1F00-4D37-920B-8306E906ABB0}" type="slidenum">
              <a:rPr lang="en-US" altLang="ja-JP" smtClean="0"/>
              <a:pPr/>
              <a:t>‹#›</a:t>
            </a:fld>
            <a:endParaRPr lang="en-US" altLang="ja-JP" dirty="0"/>
          </a:p>
        </p:txBody>
      </p:sp>
    </p:spTree>
    <p:extLst>
      <p:ext uri="{BB962C8B-B14F-4D97-AF65-F5344CB8AC3E}">
        <p14:creationId xmlns:p14="http://schemas.microsoft.com/office/powerpoint/2010/main" val="163667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F572C19C-0F1C-4FF6-9A4E-BD7C08EC7163}"/>
              </a:ext>
            </a:extLst>
          </p:cNvPr>
          <p:cNvSpPr>
            <a:spLocks noGrp="1"/>
          </p:cNvSpPr>
          <p:nvPr>
            <p:ph type="sldNum" sz="quarter" idx="14"/>
          </p:nvPr>
        </p:nvSpPr>
        <p:spPr>
          <a:xfrm>
            <a:off x="8737600" y="6248401"/>
            <a:ext cx="2844800" cy="365125"/>
          </a:xfrm>
          <a:prstGeom prst="rect">
            <a:avLst/>
          </a:prstGeom>
        </p:spPr>
        <p:txBody>
          <a:bodyPr/>
          <a:lstStyle>
            <a:lvl1pPr algn="r">
              <a:defRPr/>
            </a:lvl1pPr>
          </a:lstStyle>
          <a:p>
            <a:fld id="{51360DE6-1F00-4D37-920B-8306E906ABB0}" type="slidenum">
              <a:rPr lang="en-US" altLang="ja-JP" smtClean="0"/>
              <a:pPr/>
              <a:t>‹#›</a:t>
            </a:fld>
            <a:endParaRPr lang="en-US" altLang="ja-JP" dirty="0"/>
          </a:p>
        </p:txBody>
      </p:sp>
    </p:spTree>
    <p:extLst>
      <p:ext uri="{BB962C8B-B14F-4D97-AF65-F5344CB8AC3E}">
        <p14:creationId xmlns:p14="http://schemas.microsoft.com/office/powerpoint/2010/main" val="502086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0"/>
            <a:ext cx="10972800" cy="502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4AA1B6D5-FFE2-4590-8E4D-77F80F8D8A30}"/>
              </a:ext>
            </a:extLst>
          </p:cNvPr>
          <p:cNvSpPr>
            <a:spLocks noGrp="1"/>
          </p:cNvSpPr>
          <p:nvPr>
            <p:ph type="sldNum" sz="quarter" idx="14"/>
          </p:nvPr>
        </p:nvSpPr>
        <p:spPr>
          <a:xfrm>
            <a:off x="8737600" y="6248401"/>
            <a:ext cx="2844800" cy="365125"/>
          </a:xfrm>
          <a:prstGeom prst="rect">
            <a:avLst/>
          </a:prstGeom>
        </p:spPr>
        <p:txBody>
          <a:bodyPr/>
          <a:lstStyle>
            <a:lvl1pPr algn="r">
              <a:defRPr/>
            </a:lvl1pPr>
          </a:lstStyle>
          <a:p>
            <a:fld id="{51360DE6-1F00-4D37-920B-8306E906ABB0}" type="slidenum">
              <a:rPr lang="en-US" altLang="ja-JP" smtClean="0"/>
              <a:pPr/>
              <a:t>‹#›</a:t>
            </a:fld>
            <a:endParaRPr lang="en-US" altLang="ja-JP" dirty="0"/>
          </a:p>
        </p:txBody>
      </p:sp>
    </p:spTree>
    <p:extLst>
      <p:ext uri="{BB962C8B-B14F-4D97-AF65-F5344CB8AC3E}">
        <p14:creationId xmlns:p14="http://schemas.microsoft.com/office/powerpoint/2010/main" val="927763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2CBD7C-D988-4682-B402-893F85B59598}"/>
              </a:ext>
            </a:extLst>
          </p:cNvPr>
          <p:cNvSpPr>
            <a:spLocks noGrp="1"/>
          </p:cNvSpPr>
          <p:nvPr>
            <p:ph sz="half" idx="1"/>
          </p:nvPr>
        </p:nvSpPr>
        <p:spPr>
          <a:xfrm>
            <a:off x="364067" y="1262039"/>
            <a:ext cx="11590866" cy="4887861"/>
          </a:xfrm>
          <a:prstGeom prst="rect">
            <a:avLst/>
          </a:prstGeo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lang="en-US" sz="2400" kern="1200" dirty="0">
                <a:solidFill>
                  <a:schemeClr val="tx1"/>
                </a:solidFill>
                <a:latin typeface="Century Gothic" panose="020B0502020202020204" pitchFamily="34" charset="0"/>
                <a:ea typeface="+mn-ea"/>
                <a:cs typeface="Arial" panose="020B0604020202020204" pitchFamily="34" charset="0"/>
              </a:defRPr>
            </a:lvl1pPr>
            <a:lvl2pPr marL="442913" marR="0" indent="-257175" algn="l" defTabSz="685800" rtl="0" eaLnBrk="1" fontAlgn="auto" latinLnBrk="0" hangingPunct="1">
              <a:lnSpc>
                <a:spcPct val="90000"/>
              </a:lnSpc>
              <a:spcBef>
                <a:spcPts val="375"/>
              </a:spcBef>
              <a:spcAft>
                <a:spcPts val="0"/>
              </a:spcAft>
              <a:buClrTx/>
              <a:buSzTx/>
              <a:buFont typeface="Arial" panose="020B0604020202020204" pitchFamily="34" charset="0"/>
              <a:buNone/>
              <a:tabLst/>
              <a:defRPr lang="en-US" sz="1800" kern="1200" dirty="0">
                <a:solidFill>
                  <a:schemeClr val="tx1">
                    <a:lumMod val="60000"/>
                    <a:lumOff val="40000"/>
                  </a:schemeClr>
                </a:solidFill>
                <a:latin typeface="Arial" panose="020B0604020202020204" pitchFamily="34" charset="0"/>
                <a:ea typeface="+mn-ea"/>
                <a:cs typeface="Arial" panose="020B0604020202020204" pitchFamily="34" charset="0"/>
              </a:defRPr>
            </a:lvl2pPr>
          </a:lstStyle>
          <a:p>
            <a:pPr marL="171450" lvl="0" indent="-171450" algn="l" defTabSz="685800" rtl="0" eaLnBrk="1" latinLnBrk="0" hangingPunct="1">
              <a:lnSpc>
                <a:spcPct val="90000"/>
              </a:lnSpc>
              <a:spcBef>
                <a:spcPts val="750"/>
              </a:spcBef>
              <a:buFont typeface="HelveticaNeueLT Std" panose="020B0604020202020204" pitchFamily="34" charset="0"/>
              <a:buChar char="–"/>
            </a:pPr>
            <a:endParaRPr lang="en-US" dirty="0"/>
          </a:p>
        </p:txBody>
      </p:sp>
      <p:sp>
        <p:nvSpPr>
          <p:cNvPr id="5" name="TextBox 4"/>
          <p:cNvSpPr txBox="1"/>
          <p:nvPr userDrawn="1"/>
        </p:nvSpPr>
        <p:spPr>
          <a:xfrm>
            <a:off x="11049001" y="6446521"/>
            <a:ext cx="670560" cy="230832"/>
          </a:xfrm>
          <a:prstGeom prst="rect">
            <a:avLst/>
          </a:prstGeom>
          <a:noFill/>
        </p:spPr>
        <p:txBody>
          <a:bodyPr wrap="square" rtlCol="0">
            <a:spAutoFit/>
          </a:bodyPr>
          <a:lstStyle/>
          <a:p>
            <a:pPr algn="r"/>
            <a:fld id="{1140342A-434F-4AB3-8A4E-61E1B8090664}" type="slidenum">
              <a:rPr lang="en-GB" sz="900" smtClean="0">
                <a:solidFill>
                  <a:schemeClr val="tx1"/>
                </a:solidFill>
              </a:rPr>
              <a:pPr algn="r"/>
              <a:t>‹#›</a:t>
            </a:fld>
            <a:endParaRPr lang="en-GB" sz="900" dirty="0">
              <a:solidFill>
                <a:schemeClr val="tx1"/>
              </a:solidFill>
            </a:endParaRPr>
          </a:p>
        </p:txBody>
      </p:sp>
      <p:sp>
        <p:nvSpPr>
          <p:cNvPr id="6" name="Title 1"/>
          <p:cNvSpPr txBox="1">
            <a:spLocks/>
          </p:cNvSpPr>
          <p:nvPr userDrawn="1"/>
        </p:nvSpPr>
        <p:spPr>
          <a:xfrm>
            <a:off x="838201" y="365126"/>
            <a:ext cx="10515600" cy="577850"/>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endParaRPr lang="en-GB" sz="18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62CAB38C-5F38-4824-BA5B-9B6A2BB378C1}"/>
              </a:ext>
            </a:extLst>
          </p:cNvPr>
          <p:cNvSpPr>
            <a:spLocks noGrp="1"/>
          </p:cNvSpPr>
          <p:nvPr>
            <p:ph type="title"/>
          </p:nvPr>
        </p:nvSpPr>
        <p:spPr>
          <a:xfrm>
            <a:off x="901699" y="54532"/>
            <a:ext cx="10515600" cy="773087"/>
          </a:xfrm>
          <a:prstGeom prst="rect">
            <a:avLst/>
          </a:prstGeom>
        </p:spPr>
        <p:txBody>
          <a:bodyPr/>
          <a:lstStyle>
            <a:lvl1pPr>
              <a:defRPr sz="3200" b="0">
                <a:latin typeface="Century Gothic" panose="020B0502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1282449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6223-0F24-46D7-9B04-F61BC425F58A}"/>
              </a:ext>
            </a:extLst>
          </p:cNvPr>
          <p:cNvSpPr>
            <a:spLocks noGrp="1"/>
          </p:cNvSpPr>
          <p:nvPr>
            <p:ph type="title"/>
          </p:nvPr>
        </p:nvSpPr>
        <p:spPr>
          <a:xfrm>
            <a:off x="839789" y="457200"/>
            <a:ext cx="3932238" cy="1600200"/>
          </a:xfrm>
        </p:spPr>
        <p:txBody>
          <a:bodyPr anchor="b"/>
          <a:lstStyle>
            <a:lvl1pPr>
              <a:defRPr sz="26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2A42F53-8519-4FFD-BBD4-BAB95FFD336C}"/>
              </a:ext>
            </a:extLst>
          </p:cNvPr>
          <p:cNvSpPr>
            <a:spLocks noGrp="1"/>
          </p:cNvSpPr>
          <p:nvPr>
            <p:ph idx="1"/>
          </p:nvPr>
        </p:nvSpPr>
        <p:spPr>
          <a:xfrm>
            <a:off x="5183188" y="987427"/>
            <a:ext cx="6172201"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5ED5FE-C010-4965-AE46-5B719F0451F5}"/>
              </a:ext>
            </a:extLst>
          </p:cNvPr>
          <p:cNvSpPr>
            <a:spLocks noGrp="1"/>
          </p:cNvSpPr>
          <p:nvPr>
            <p:ph type="body" sz="half" idx="2"/>
          </p:nvPr>
        </p:nvSpPr>
        <p:spPr>
          <a:xfrm>
            <a:off x="839789" y="2057400"/>
            <a:ext cx="3932238"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9B5088E5-0D44-4C68-A6B2-BB1B99C282E3}"/>
              </a:ext>
            </a:extLst>
          </p:cNvPr>
          <p:cNvSpPr>
            <a:spLocks noGrp="1"/>
          </p:cNvSpPr>
          <p:nvPr>
            <p:ph type="dt" sz="half" idx="10"/>
          </p:nvPr>
        </p:nvSpPr>
        <p:spPr/>
        <p:txBody>
          <a:bodyPr/>
          <a:lstStyle/>
          <a:p>
            <a:fld id="{18159EA9-C041-4967-A12E-2F32CC7C5460}" type="datetimeFigureOut">
              <a:rPr lang="en-GB" smtClean="0"/>
              <a:t>30/07/2025</a:t>
            </a:fld>
            <a:endParaRPr lang="en-GB"/>
          </a:p>
        </p:txBody>
      </p:sp>
      <p:sp>
        <p:nvSpPr>
          <p:cNvPr id="6" name="Footer Placeholder 5">
            <a:extLst>
              <a:ext uri="{FF2B5EF4-FFF2-40B4-BE49-F238E27FC236}">
                <a16:creationId xmlns:a16="http://schemas.microsoft.com/office/drawing/2014/main" id="{EFA638E5-CD17-4A9F-BD5F-F6D938EEC5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A44B7D-5CFB-4AD3-A963-B083E5B62AF7}"/>
              </a:ext>
            </a:extLst>
          </p:cNvPr>
          <p:cNvSpPr>
            <a:spLocks noGrp="1"/>
          </p:cNvSpPr>
          <p:nvPr>
            <p:ph type="sldNum" sz="quarter" idx="12"/>
          </p:nvPr>
        </p:nvSpPr>
        <p:spPr/>
        <p:txBody>
          <a:bodyPr/>
          <a:lstStyle/>
          <a:p>
            <a:fld id="{00864E57-7F14-417B-9F17-2134956575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797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2CBD7C-D988-4682-B402-893F85B59598}"/>
              </a:ext>
            </a:extLst>
          </p:cNvPr>
          <p:cNvSpPr>
            <a:spLocks noGrp="1"/>
          </p:cNvSpPr>
          <p:nvPr>
            <p:ph sz="half" idx="1"/>
          </p:nvPr>
        </p:nvSpPr>
        <p:spPr>
          <a:xfrm>
            <a:off x="364067" y="1262039"/>
            <a:ext cx="11590866" cy="4887861"/>
          </a:xfrm>
          <a:prstGeom prst="rect">
            <a:avLst/>
          </a:prstGeo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lang="en-US" sz="2400" kern="1200" dirty="0">
                <a:solidFill>
                  <a:schemeClr val="tx1"/>
                </a:solidFill>
                <a:latin typeface="Arial" panose="020B0604020202020204" pitchFamily="34" charset="0"/>
                <a:ea typeface="+mn-ea"/>
                <a:cs typeface="Arial" panose="020B0604020202020204" pitchFamily="34" charset="0"/>
              </a:defRPr>
            </a:lvl1pPr>
            <a:lvl2pPr marL="442913" marR="0" indent="-257175" algn="l" defTabSz="685800" rtl="0" eaLnBrk="1" fontAlgn="auto" latinLnBrk="0" hangingPunct="1">
              <a:lnSpc>
                <a:spcPct val="90000"/>
              </a:lnSpc>
              <a:spcBef>
                <a:spcPts val="375"/>
              </a:spcBef>
              <a:spcAft>
                <a:spcPts val="0"/>
              </a:spcAft>
              <a:buClrTx/>
              <a:buSzTx/>
              <a:buFont typeface="Arial" panose="020B0604020202020204" pitchFamily="34" charset="0"/>
              <a:buNone/>
              <a:tabLst/>
              <a:defRPr lang="en-US" sz="1800" kern="1200" dirty="0">
                <a:solidFill>
                  <a:schemeClr val="tx1">
                    <a:lumMod val="60000"/>
                    <a:lumOff val="40000"/>
                  </a:schemeClr>
                </a:solidFill>
                <a:latin typeface="Arial" panose="020B0604020202020204" pitchFamily="34" charset="0"/>
                <a:ea typeface="+mn-ea"/>
                <a:cs typeface="Arial" panose="020B0604020202020204" pitchFamily="34" charset="0"/>
              </a:defRPr>
            </a:lvl2pPr>
          </a:lstStyle>
          <a:p>
            <a:pPr marL="171450" lvl="0" indent="-171450" algn="l" defTabSz="685800" rtl="0" eaLnBrk="1" latinLnBrk="0" hangingPunct="1">
              <a:lnSpc>
                <a:spcPct val="90000"/>
              </a:lnSpc>
              <a:spcBef>
                <a:spcPts val="750"/>
              </a:spcBef>
              <a:buFont typeface="HelveticaNeueLT Std" panose="020B0604020202020204" pitchFamily="34" charset="0"/>
              <a:buChar char="–"/>
            </a:pPr>
            <a:endParaRPr lang="en-US" dirty="0"/>
          </a:p>
        </p:txBody>
      </p:sp>
      <p:sp>
        <p:nvSpPr>
          <p:cNvPr id="9" name="Content Placeholder 4"/>
          <p:cNvSpPr>
            <a:spLocks noGrp="1"/>
          </p:cNvSpPr>
          <p:nvPr>
            <p:ph sz="quarter" idx="11" hasCustomPrompt="1"/>
          </p:nvPr>
        </p:nvSpPr>
        <p:spPr>
          <a:xfrm rot="16200000" flipV="1">
            <a:off x="6041999" y="267261"/>
            <a:ext cx="108000" cy="12192001"/>
          </a:xfrm>
          <a:prstGeom prst="rect">
            <a:avLst/>
          </a:prstGeom>
          <a:solidFill>
            <a:srgbClr val="33466E"/>
          </a:solidFill>
        </p:spPr>
        <p:txBody>
          <a:bodyPr>
            <a:noAutofit/>
          </a:bodyPr>
          <a:lstStyle>
            <a:lvl1pPr marL="0" indent="0">
              <a:buNone/>
              <a:defRPr sz="675" baseline="0"/>
            </a:lvl1pPr>
            <a:lvl3pPr marL="685800" indent="0">
              <a:buNone/>
              <a:defRPr sz="675"/>
            </a:lvl3pPr>
            <a:lvl4pPr marL="1028700" indent="0">
              <a:buNone/>
              <a:defRPr sz="675"/>
            </a:lvl4pPr>
            <a:lvl5pPr marL="1371600" indent="0">
              <a:buNone/>
              <a:defRPr sz="675"/>
            </a:lvl5pPr>
          </a:lstStyle>
          <a:p>
            <a:pPr lvl="0"/>
            <a:r>
              <a:rPr lang="en-GB" dirty="0"/>
              <a:t> </a:t>
            </a:r>
          </a:p>
        </p:txBody>
      </p:sp>
      <p:sp>
        <p:nvSpPr>
          <p:cNvPr id="5" name="TextBox 4"/>
          <p:cNvSpPr txBox="1"/>
          <p:nvPr userDrawn="1"/>
        </p:nvSpPr>
        <p:spPr>
          <a:xfrm>
            <a:off x="11049001" y="6446521"/>
            <a:ext cx="670560" cy="230832"/>
          </a:xfrm>
          <a:prstGeom prst="rect">
            <a:avLst/>
          </a:prstGeom>
          <a:noFill/>
        </p:spPr>
        <p:txBody>
          <a:bodyPr wrap="square" rtlCol="0">
            <a:spAutoFit/>
          </a:bodyPr>
          <a:lstStyle/>
          <a:p>
            <a:pPr algn="r"/>
            <a:fld id="{1140342A-434F-4AB3-8A4E-61E1B8090664}" type="slidenum">
              <a:rPr lang="en-GB" sz="900" smtClean="0">
                <a:solidFill>
                  <a:schemeClr val="tx1"/>
                </a:solidFill>
              </a:rPr>
              <a:pPr algn="r"/>
              <a:t>‹#›</a:t>
            </a:fld>
            <a:endParaRPr lang="en-GB" sz="900" dirty="0">
              <a:solidFill>
                <a:schemeClr val="tx1"/>
              </a:solidFill>
            </a:endParaRPr>
          </a:p>
        </p:txBody>
      </p:sp>
      <p:sp>
        <p:nvSpPr>
          <p:cNvPr id="6" name="Title 1"/>
          <p:cNvSpPr txBox="1">
            <a:spLocks/>
          </p:cNvSpPr>
          <p:nvPr userDrawn="1"/>
        </p:nvSpPr>
        <p:spPr>
          <a:xfrm>
            <a:off x="838201" y="365126"/>
            <a:ext cx="10515600" cy="577850"/>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endParaRPr lang="en-GB" sz="18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62CAB38C-5F38-4824-BA5B-9B6A2BB378C1}"/>
              </a:ext>
            </a:extLst>
          </p:cNvPr>
          <p:cNvSpPr>
            <a:spLocks noGrp="1"/>
          </p:cNvSpPr>
          <p:nvPr>
            <p:ph type="title"/>
          </p:nvPr>
        </p:nvSpPr>
        <p:spPr>
          <a:xfrm>
            <a:off x="364067" y="329251"/>
            <a:ext cx="10515600" cy="773087"/>
          </a:xfrm>
          <a:prstGeom prst="rect">
            <a:avLst/>
          </a:prstGeom>
        </p:spPr>
        <p:txBody>
          <a:bodyPr/>
          <a:lstStyle>
            <a:lvl1pPr>
              <a:defRPr sz="3200" b="1">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404680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2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625">
                <a:solidFill>
                  <a:schemeClr val="tx1">
                    <a:tint val="75000"/>
                  </a:schemeClr>
                </a:solidFill>
              </a:defRPr>
            </a:lvl1pPr>
            <a:lvl2pPr marL="371475" indent="0">
              <a:buNone/>
              <a:defRPr sz="1465">
                <a:solidFill>
                  <a:schemeClr val="tx1">
                    <a:tint val="75000"/>
                  </a:schemeClr>
                </a:solidFill>
              </a:defRPr>
            </a:lvl2pPr>
            <a:lvl3pPr marL="742950" indent="0">
              <a:buNone/>
              <a:defRPr sz="1300">
                <a:solidFill>
                  <a:schemeClr val="tx1">
                    <a:tint val="75000"/>
                  </a:schemeClr>
                </a:solidFill>
              </a:defRPr>
            </a:lvl3pPr>
            <a:lvl4pPr marL="1114425" indent="0">
              <a:buNone/>
              <a:defRPr sz="1140">
                <a:solidFill>
                  <a:schemeClr val="tx1">
                    <a:tint val="75000"/>
                  </a:schemeClr>
                </a:solidFill>
              </a:defRPr>
            </a:lvl4pPr>
            <a:lvl5pPr marL="1485900" indent="0">
              <a:buNone/>
              <a:defRPr sz="1140">
                <a:solidFill>
                  <a:schemeClr val="tx1">
                    <a:tint val="75000"/>
                  </a:schemeClr>
                </a:solidFill>
              </a:defRPr>
            </a:lvl5pPr>
            <a:lvl6pPr marL="1857375" indent="0">
              <a:buNone/>
              <a:defRPr sz="1140">
                <a:solidFill>
                  <a:schemeClr val="tx1">
                    <a:tint val="75000"/>
                  </a:schemeClr>
                </a:solidFill>
              </a:defRPr>
            </a:lvl6pPr>
            <a:lvl7pPr marL="2228850" indent="0">
              <a:buNone/>
              <a:defRPr sz="1140">
                <a:solidFill>
                  <a:schemeClr val="tx1">
                    <a:tint val="75000"/>
                  </a:schemeClr>
                </a:solidFill>
              </a:defRPr>
            </a:lvl7pPr>
            <a:lvl8pPr marL="2600325" indent="0">
              <a:buNone/>
              <a:defRPr sz="1140">
                <a:solidFill>
                  <a:schemeClr val="tx1">
                    <a:tint val="75000"/>
                  </a:schemeClr>
                </a:solidFill>
              </a:defRPr>
            </a:lvl8pPr>
            <a:lvl9pPr marL="2971800" indent="0">
              <a:buNone/>
              <a:defRPr sz="11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1FC2D2-C473-4DCA-A489-9801540E7C7A}"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376650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275"/>
            </a:lvl1pPr>
            <a:lvl2pPr>
              <a:defRPr sz="1950"/>
            </a:lvl2pPr>
            <a:lvl3pPr>
              <a:defRPr sz="1625"/>
            </a:lvl3pPr>
            <a:lvl4pPr>
              <a:defRPr sz="1465"/>
            </a:lvl4pPr>
            <a:lvl5pPr>
              <a:defRPr sz="1465"/>
            </a:lvl5pPr>
            <a:lvl6pPr>
              <a:defRPr sz="1465"/>
            </a:lvl6pPr>
            <a:lvl7pPr>
              <a:defRPr sz="1465"/>
            </a:lvl7pPr>
            <a:lvl8pPr>
              <a:defRPr sz="1465"/>
            </a:lvl8pPr>
            <a:lvl9pPr>
              <a:defRPr sz="14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275"/>
            </a:lvl1pPr>
            <a:lvl2pPr>
              <a:defRPr sz="1950"/>
            </a:lvl2pPr>
            <a:lvl3pPr>
              <a:defRPr sz="1625"/>
            </a:lvl3pPr>
            <a:lvl4pPr>
              <a:defRPr sz="1465"/>
            </a:lvl4pPr>
            <a:lvl5pPr>
              <a:defRPr sz="1465"/>
            </a:lvl5pPr>
            <a:lvl6pPr>
              <a:defRPr sz="1465"/>
            </a:lvl6pPr>
            <a:lvl7pPr>
              <a:defRPr sz="1465"/>
            </a:lvl7pPr>
            <a:lvl8pPr>
              <a:defRPr sz="1465"/>
            </a:lvl8pPr>
            <a:lvl9pPr>
              <a:defRPr sz="14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1FC2D2-C473-4DCA-A489-9801540E7C7A}"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61846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950" b="1"/>
            </a:lvl1pPr>
            <a:lvl2pPr marL="371475" indent="0">
              <a:buNone/>
              <a:defRPr sz="1625" b="1"/>
            </a:lvl2pPr>
            <a:lvl3pPr marL="742950" indent="0">
              <a:buNone/>
              <a:defRPr sz="1465"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950"/>
            </a:lvl1pPr>
            <a:lvl2pPr>
              <a:defRPr sz="1625"/>
            </a:lvl2pPr>
            <a:lvl3pPr>
              <a:defRPr sz="1465"/>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950" b="1"/>
            </a:lvl1pPr>
            <a:lvl2pPr marL="371475" indent="0">
              <a:buNone/>
              <a:defRPr sz="1625" b="1"/>
            </a:lvl2pPr>
            <a:lvl3pPr marL="742950" indent="0">
              <a:buNone/>
              <a:defRPr sz="1465"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950"/>
            </a:lvl1pPr>
            <a:lvl2pPr>
              <a:defRPr sz="1625"/>
            </a:lvl2pPr>
            <a:lvl3pPr>
              <a:defRPr sz="1465"/>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A1FC2D2-C473-4DCA-A489-9801540E7C7A}"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599701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A1FC2D2-C473-4DCA-A489-9801540E7C7A}"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704380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A1FC2D2-C473-4DCA-A489-9801540E7C7A}"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186156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1625" b="1"/>
            </a:lvl1pPr>
          </a:lstStyle>
          <a:p>
            <a:r>
              <a:rPr lang="en-US"/>
              <a:t>Click to edit Master title style</a:t>
            </a:r>
          </a:p>
        </p:txBody>
      </p:sp>
      <p:sp>
        <p:nvSpPr>
          <p:cNvPr id="3" name="Content Placeholder 2"/>
          <p:cNvSpPr>
            <a:spLocks noGrp="1"/>
          </p:cNvSpPr>
          <p:nvPr>
            <p:ph idx="1"/>
          </p:nvPr>
        </p:nvSpPr>
        <p:spPr>
          <a:xfrm>
            <a:off x="4766734" y="273053"/>
            <a:ext cx="6815666"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140"/>
            </a:lvl1pPr>
            <a:lvl2pPr marL="371475" indent="0">
              <a:buNone/>
              <a:defRPr sz="975"/>
            </a:lvl2pPr>
            <a:lvl3pPr marL="742950" indent="0">
              <a:buNone/>
              <a:defRPr sz="815"/>
            </a:lvl3pPr>
            <a:lvl4pPr marL="1114425" indent="0">
              <a:buNone/>
              <a:defRPr sz="730"/>
            </a:lvl4pPr>
            <a:lvl5pPr marL="1485900" indent="0">
              <a:buNone/>
              <a:defRPr sz="730"/>
            </a:lvl5pPr>
            <a:lvl6pPr marL="1857375" indent="0">
              <a:buNone/>
              <a:defRPr sz="730"/>
            </a:lvl6pPr>
            <a:lvl7pPr marL="2228850" indent="0">
              <a:buNone/>
              <a:defRPr sz="730"/>
            </a:lvl7pPr>
            <a:lvl8pPr marL="2600325" indent="0">
              <a:buNone/>
              <a:defRPr sz="730"/>
            </a:lvl8pPr>
            <a:lvl9pPr marL="2971800" indent="0">
              <a:buNone/>
              <a:defRPr sz="73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1FC2D2-C473-4DCA-A489-9801540E7C7A}"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663198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62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140"/>
            </a:lvl1pPr>
            <a:lvl2pPr marL="371475" indent="0">
              <a:buNone/>
              <a:defRPr sz="975"/>
            </a:lvl2pPr>
            <a:lvl3pPr marL="742950" indent="0">
              <a:buNone/>
              <a:defRPr sz="815"/>
            </a:lvl3pPr>
            <a:lvl4pPr marL="1114425" indent="0">
              <a:buNone/>
              <a:defRPr sz="730"/>
            </a:lvl4pPr>
            <a:lvl5pPr marL="1485900" indent="0">
              <a:buNone/>
              <a:defRPr sz="730"/>
            </a:lvl5pPr>
            <a:lvl6pPr marL="1857375" indent="0">
              <a:buNone/>
              <a:defRPr sz="730"/>
            </a:lvl6pPr>
            <a:lvl7pPr marL="2228850" indent="0">
              <a:buNone/>
              <a:defRPr sz="730"/>
            </a:lvl7pPr>
            <a:lvl8pPr marL="2600325" indent="0">
              <a:buNone/>
              <a:defRPr sz="730"/>
            </a:lvl8pPr>
            <a:lvl9pPr marL="2971800" indent="0">
              <a:buNone/>
              <a:defRPr sz="73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1FC2D2-C473-4DCA-A489-9801540E7C7A}"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939294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75">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DA1FC2D2-C473-4DCA-A489-9801540E7C7A}"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934622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742950" rtl="0" eaLnBrk="1" latinLnBrk="0" hangingPunct="1">
        <a:spcBef>
          <a:spcPct val="0"/>
        </a:spcBef>
        <a:buNone/>
        <a:defRPr sz="3575" kern="1200">
          <a:solidFill>
            <a:schemeClr val="bg1"/>
          </a:solidFill>
          <a:latin typeface="+mj-lt"/>
          <a:ea typeface="+mj-ea"/>
          <a:cs typeface="+mj-cs"/>
        </a:defRPr>
      </a:lvl1pPr>
    </p:titleStyle>
    <p:bodyStyle>
      <a:lvl1pPr marL="278765" indent="-278765" algn="l" defTabSz="742950" rtl="0" eaLnBrk="1" latinLnBrk="0" hangingPunct="1">
        <a:spcBef>
          <a:spcPct val="20000"/>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1pPr>
      <a:lvl2pPr marL="603885" indent="-232410" algn="l" defTabSz="742950" rtl="0" eaLnBrk="1" latinLnBrk="0" hangingPunct="1">
        <a:spcBef>
          <a:spcPct val="20000"/>
        </a:spcBef>
        <a:buFont typeface="Arial" panose="020B0604020202020204" pitchFamily="34" charset="0"/>
        <a:buChar char="–"/>
        <a:defRPr sz="2275" kern="1200">
          <a:solidFill>
            <a:schemeClr val="tx1"/>
          </a:solidFill>
          <a:latin typeface="Century Gothic" panose="020B0502020202020204" pitchFamily="34" charset="0"/>
          <a:ea typeface="+mn-ea"/>
          <a:cs typeface="+mn-cs"/>
        </a:defRPr>
      </a:lvl2pPr>
      <a:lvl3pPr marL="929005" indent="-186055" algn="l" defTabSz="742950" rtl="0" eaLnBrk="1" latinLnBrk="0" hangingPunct="1">
        <a:spcBef>
          <a:spcPct val="20000"/>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3pPr>
      <a:lvl4pPr marL="1300480" indent="-186055" algn="l" defTabSz="742950" rtl="0" eaLnBrk="1" latinLnBrk="0" hangingPunct="1">
        <a:spcBef>
          <a:spcPct val="20000"/>
        </a:spcBef>
        <a:buFont typeface="Arial" panose="020B0604020202020204" pitchFamily="34" charset="0"/>
        <a:buChar char="–"/>
        <a:defRPr sz="1625" kern="1200">
          <a:solidFill>
            <a:schemeClr val="tx1"/>
          </a:solidFill>
          <a:latin typeface="Century Gothic" panose="020B0502020202020204" pitchFamily="34" charset="0"/>
          <a:ea typeface="+mn-ea"/>
          <a:cs typeface="+mn-cs"/>
        </a:defRPr>
      </a:lvl4pPr>
      <a:lvl5pPr marL="1671955" indent="-186055" algn="l" defTabSz="742950" rtl="0" eaLnBrk="1" latinLnBrk="0" hangingPunct="1">
        <a:spcBef>
          <a:spcPct val="20000"/>
        </a:spcBef>
        <a:buFont typeface="Arial" panose="020B0604020202020204" pitchFamily="34" charset="0"/>
        <a:buChar char="»"/>
        <a:defRPr sz="1625" kern="1200">
          <a:solidFill>
            <a:schemeClr val="tx1"/>
          </a:solidFill>
          <a:latin typeface="Century Gothic" panose="020B0502020202020204" pitchFamily="34" charset="0"/>
          <a:ea typeface="+mn-ea"/>
          <a:cs typeface="+mn-cs"/>
        </a:defRPr>
      </a:lvl5pPr>
      <a:lvl6pPr marL="2043430" indent="-186055"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6pPr>
      <a:lvl7pPr marL="2414905" indent="-186055"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7pPr>
      <a:lvl8pPr marL="2786380" indent="-186055"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8pPr>
      <a:lvl9pPr marL="3157855" indent="-186055"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9pPr>
    </p:bodyStyle>
    <p:otherStyle>
      <a:defPPr>
        <a:defRPr lang="en-US"/>
      </a:defPPr>
      <a:lvl1pPr marL="0" algn="l" defTabSz="742950" rtl="0" eaLnBrk="1" latinLnBrk="0" hangingPunct="1">
        <a:defRPr sz="1465" kern="1200">
          <a:solidFill>
            <a:schemeClr val="tx1"/>
          </a:solidFill>
          <a:latin typeface="+mn-lt"/>
          <a:ea typeface="+mn-ea"/>
          <a:cs typeface="+mn-cs"/>
        </a:defRPr>
      </a:lvl1pPr>
      <a:lvl2pPr marL="371475" algn="l" defTabSz="742950" rtl="0" eaLnBrk="1" latinLnBrk="0" hangingPunct="1">
        <a:defRPr sz="1465" kern="1200">
          <a:solidFill>
            <a:schemeClr val="tx1"/>
          </a:solidFill>
          <a:latin typeface="+mn-lt"/>
          <a:ea typeface="+mn-ea"/>
          <a:cs typeface="+mn-cs"/>
        </a:defRPr>
      </a:lvl2pPr>
      <a:lvl3pPr marL="742950" algn="l" defTabSz="742950" rtl="0" eaLnBrk="1" latinLnBrk="0" hangingPunct="1">
        <a:defRPr sz="1465" kern="1200">
          <a:solidFill>
            <a:schemeClr val="tx1"/>
          </a:solidFill>
          <a:latin typeface="+mn-lt"/>
          <a:ea typeface="+mn-ea"/>
          <a:cs typeface="+mn-cs"/>
        </a:defRPr>
      </a:lvl3pPr>
      <a:lvl4pPr marL="1114425" algn="l" defTabSz="742950" rtl="0" eaLnBrk="1" latinLnBrk="0" hangingPunct="1">
        <a:defRPr sz="1465" kern="1200">
          <a:solidFill>
            <a:schemeClr val="tx1"/>
          </a:solidFill>
          <a:latin typeface="+mn-lt"/>
          <a:ea typeface="+mn-ea"/>
          <a:cs typeface="+mn-cs"/>
        </a:defRPr>
      </a:lvl4pPr>
      <a:lvl5pPr marL="1485900" algn="l" defTabSz="742950" rtl="0" eaLnBrk="1" latinLnBrk="0" hangingPunct="1">
        <a:defRPr sz="1465" kern="1200">
          <a:solidFill>
            <a:schemeClr val="tx1"/>
          </a:solidFill>
          <a:latin typeface="+mn-lt"/>
          <a:ea typeface="+mn-ea"/>
          <a:cs typeface="+mn-cs"/>
        </a:defRPr>
      </a:lvl5pPr>
      <a:lvl6pPr marL="1857375" algn="l" defTabSz="742950" rtl="0" eaLnBrk="1" latinLnBrk="0" hangingPunct="1">
        <a:defRPr sz="1465" kern="1200">
          <a:solidFill>
            <a:schemeClr val="tx1"/>
          </a:solidFill>
          <a:latin typeface="+mn-lt"/>
          <a:ea typeface="+mn-ea"/>
          <a:cs typeface="+mn-cs"/>
        </a:defRPr>
      </a:lvl6pPr>
      <a:lvl7pPr marL="2228850" algn="l" defTabSz="742950" rtl="0" eaLnBrk="1" latinLnBrk="0" hangingPunct="1">
        <a:defRPr sz="1465" kern="1200">
          <a:solidFill>
            <a:schemeClr val="tx1"/>
          </a:solidFill>
          <a:latin typeface="+mn-lt"/>
          <a:ea typeface="+mn-ea"/>
          <a:cs typeface="+mn-cs"/>
        </a:defRPr>
      </a:lvl7pPr>
      <a:lvl8pPr marL="2600325" algn="l" defTabSz="742950" rtl="0" eaLnBrk="1" latinLnBrk="0" hangingPunct="1">
        <a:defRPr sz="1465" kern="1200">
          <a:solidFill>
            <a:schemeClr val="tx1"/>
          </a:solidFill>
          <a:latin typeface="+mn-lt"/>
          <a:ea typeface="+mn-ea"/>
          <a:cs typeface="+mn-cs"/>
        </a:defRPr>
      </a:lvl8pPr>
      <a:lvl9pPr marL="2971800" algn="l" defTabSz="742950" rtl="0" eaLnBrk="1" latinLnBrk="0" hangingPunct="1">
        <a:defRPr sz="146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hueOff val="0"/>
            <a:satOff val="0"/>
            <a:lumOff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7/30/2025</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0289308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txStyles>
    <p:titleStyle>
      <a:lvl1pPr algn="ctr" defTabSz="914400" rtl="0" eaLnBrk="1" latinLnBrk="0" hangingPunct="1">
        <a:spcBef>
          <a:spcPct val="0"/>
        </a:spcBef>
        <a:buNone/>
        <a:defRPr sz="4400"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hueOff val="0"/>
            <a:satOff val="0"/>
            <a:lumOff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8FF160E-C8D6-410B-AC17-3142392AE501}"/>
              </a:ext>
            </a:extLst>
          </p:cNvPr>
          <p:cNvSpPr>
            <a:spLocks noGrp="1"/>
          </p:cNvSpPr>
          <p:nvPr>
            <p:ph type="sldNum" sz="quarter" idx="4"/>
          </p:nvPr>
        </p:nvSpPr>
        <p:spPr>
          <a:xfrm>
            <a:off x="8737600" y="6248401"/>
            <a:ext cx="2844800" cy="365125"/>
          </a:xfrm>
          <a:prstGeom prst="rect">
            <a:avLst/>
          </a:prstGeom>
        </p:spPr>
        <p:txBody>
          <a:bodyPr/>
          <a:lstStyle>
            <a:lvl1pPr algn="r">
              <a:defRPr/>
            </a:lvl1pPr>
          </a:lstStyle>
          <a:p>
            <a:fld id="{51360DE6-1F00-4D37-920B-8306E906ABB0}" type="slidenum">
              <a:rPr lang="en-US" altLang="ja-JP" smtClean="0"/>
              <a:pPr/>
              <a:t>‹#›</a:t>
            </a:fld>
            <a:endParaRPr lang="en-US" altLang="ja-JP"/>
          </a:p>
        </p:txBody>
      </p:sp>
    </p:spTree>
    <p:extLst>
      <p:ext uri="{BB962C8B-B14F-4D97-AF65-F5344CB8AC3E}">
        <p14:creationId xmlns:p14="http://schemas.microsoft.com/office/powerpoint/2010/main" val="178105484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hf hdr="0" ftr="0" dt="0"/>
  <p:txStyles>
    <p:titleStyle>
      <a:lvl1pPr algn="ctr" defTabSz="914400" rtl="0" eaLnBrk="1" latinLnBrk="0" hangingPunct="1">
        <a:spcBef>
          <a:spcPct val="0"/>
        </a:spcBef>
        <a:buNone/>
        <a:defRPr sz="4400" kern="1200">
          <a:solidFill>
            <a:schemeClr val="accent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28FF160E-C8D6-410B-AC17-3142392AE501}"/>
              </a:ext>
            </a:extLst>
          </p:cNvPr>
          <p:cNvSpPr>
            <a:spLocks noGrp="1"/>
          </p:cNvSpPr>
          <p:nvPr>
            <p:ph type="sldNum" sz="quarter" idx="4"/>
          </p:nvPr>
        </p:nvSpPr>
        <p:spPr>
          <a:xfrm>
            <a:off x="8737600" y="6248401"/>
            <a:ext cx="2844800" cy="365125"/>
          </a:xfrm>
          <a:prstGeom prst="rect">
            <a:avLst/>
          </a:prstGeom>
        </p:spPr>
        <p:txBody>
          <a:bodyPr/>
          <a:lstStyle>
            <a:lvl1pPr algn="r">
              <a:defRPr/>
            </a:lvl1pPr>
          </a:lstStyle>
          <a:p>
            <a:fld id="{51360DE6-1F00-4D37-920B-8306E906ABB0}" type="slidenum">
              <a:rPr lang="en-US" altLang="ja-JP" smtClean="0"/>
              <a:pPr/>
              <a:t>‹#›</a:t>
            </a:fld>
            <a:endParaRPr lang="en-US" altLang="ja-JP" dirty="0"/>
          </a:p>
        </p:txBody>
      </p:sp>
    </p:spTree>
    <p:extLst>
      <p:ext uri="{BB962C8B-B14F-4D97-AF65-F5344CB8AC3E}">
        <p14:creationId xmlns:p14="http://schemas.microsoft.com/office/powerpoint/2010/main" val="245908737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hf hdr="0" ftr="0" dt="0"/>
  <p:txStyles>
    <p:titleStyle>
      <a:lvl1pPr algn="ctr" defTabSz="914400" rtl="0" eaLnBrk="1" latinLnBrk="0" hangingPunct="1">
        <a:spcBef>
          <a:spcPct val="0"/>
        </a:spcBef>
        <a:buNone/>
        <a:defRPr sz="4400" kern="1200">
          <a:solidFill>
            <a:schemeClr val="accent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6.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6.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6.xml"/><Relationship Id="rId4" Type="http://schemas.openxmlformats.org/officeDocument/2006/relationships/comments" Target="../comments/commen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6.xml"/><Relationship Id="rId4" Type="http://schemas.openxmlformats.org/officeDocument/2006/relationships/comments" Target="../comments/commen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26.xml"/><Relationship Id="rId5" Type="http://schemas.openxmlformats.org/officeDocument/2006/relationships/comments" Target="../comments/comment3.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6.xml"/><Relationship Id="rId4" Type="http://schemas.openxmlformats.org/officeDocument/2006/relationships/comments" Target="../comments/comment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2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2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app=desktop&amp;v=I_nMjILBXYU" TargetMode="External"/><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6.xml"/><Relationship Id="rId1" Type="http://schemas.openxmlformats.org/officeDocument/2006/relationships/slideLayout" Target="../slideLayouts/slideLayout26.xml"/><Relationship Id="rId6" Type="http://schemas.openxmlformats.org/officeDocument/2006/relationships/comments" Target="../comments/comment5.xml"/><Relationship Id="rId5" Type="http://schemas.openxmlformats.org/officeDocument/2006/relationships/image" Target="../media/image53.jpeg"/><Relationship Id="rId4" Type="http://schemas.openxmlformats.org/officeDocument/2006/relationships/image" Target="../media/image52.jpeg"/></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8.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1332061" y="3657602"/>
            <a:ext cx="9518620" cy="2449513"/>
          </a:xfrm>
        </p:spPr>
        <p:txBody>
          <a:bodyPr>
            <a:noAutofit/>
          </a:bodyPr>
          <a:lstStyle/>
          <a:p>
            <a:r>
              <a:rPr lang="en-US" sz="5400" dirty="0">
                <a:solidFill>
                  <a:srgbClr val="0070C0"/>
                </a:solidFill>
                <a:latin typeface="Century Gothic"/>
                <a:ea typeface="SimSun"/>
                <a:cs typeface="+mn-cs"/>
              </a:rPr>
              <a:t>AASC</a:t>
            </a:r>
            <a:r>
              <a:rPr lang="en-US" altLang="en-US" sz="5400" dirty="0">
                <a:solidFill>
                  <a:srgbClr val="0070C0"/>
                </a:solidFill>
                <a:latin typeface="Century Gothic"/>
                <a:ea typeface="SimSun"/>
                <a:cs typeface="+mn-cs"/>
              </a:rPr>
              <a:t> Lesson 2.1:</a:t>
            </a:r>
            <a:br>
              <a:rPr lang="en-US" altLang="en-US" sz="5400" dirty="0">
                <a:solidFill>
                  <a:srgbClr val="0070C0"/>
                </a:solidFill>
                <a:ea typeface="SimSun" pitchFamily="2" charset="-122"/>
                <a:cs typeface="+mn-cs"/>
              </a:rPr>
            </a:br>
            <a:r>
              <a:rPr lang="en-US" altLang="en-US" sz="5400" dirty="0">
                <a:solidFill>
                  <a:srgbClr val="0070C0"/>
                </a:solidFill>
                <a:latin typeface="Century Gothic"/>
                <a:ea typeface="SimSun"/>
                <a:cs typeface="+mn-cs"/>
              </a:rPr>
              <a:t>Introduction to Search </a:t>
            </a:r>
            <a:endParaRPr lang="en-US" dirty="0">
              <a:solidFill>
                <a:srgbClr val="0070C0"/>
              </a:solidFill>
              <a:ea typeface="SimSun"/>
              <a:cs typeface="+mn-cs"/>
            </a:endParaRPr>
          </a:p>
        </p:txBody>
      </p:sp>
      <p:pic>
        <p:nvPicPr>
          <p:cNvPr id="6" name="Picture Placeholder 5" descr="32211-2.jpg"/>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1895475" y="363538"/>
            <a:ext cx="8401050" cy="2836862"/>
          </a:xfrm>
          <a:ln w="9525">
            <a:noFill/>
          </a:ln>
          <a:effectLst>
            <a:outerShdw blurRad="292100" dist="139700" dir="2700000" algn="tl" rotWithShape="0">
              <a:srgbClr val="333333">
                <a:alpha val="64999"/>
              </a:srgbClr>
            </a:outerShdw>
          </a:effectLst>
          <a:extLst>
            <a:ext uri="{91240B29-F687-4F45-9708-019B960494DF}">
              <a14:hiddenLine xmlns:a14="http://schemas.microsoft.com/office/drawing/2010/main" w="3175">
                <a:solidFill>
                  <a:srgbClr val="000000"/>
                </a:solidFill>
                <a:miter lim="800000"/>
                <a:headEnd/>
                <a:tailEnd/>
              </a14:hiddenLine>
            </a:ext>
          </a:extLst>
        </p:spPr>
      </p:pic>
      <p:sp>
        <p:nvSpPr>
          <p:cNvPr id="5" name="Slide Number Placeholder 4"/>
          <p:cNvSpPr>
            <a:spLocks noGrp="1"/>
          </p:cNvSpPr>
          <p:nvPr>
            <p:ph type="sldNum" sz="quarter" idx="14"/>
          </p:nvPr>
        </p:nvSpPr>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fld id="{F7A2FFF2-7625-4073-ABBD-A11E258CBBEC}" type="slidenum">
              <a:rPr lang="en-US" altLang="ja-JP" sz="2000">
                <a:solidFill>
                  <a:srgbClr val="404040"/>
                </a:solidFill>
                <a:latin typeface="Calibri" pitchFamily="34" charset="0"/>
              </a:rPr>
              <a:pPr eaLnBrk="1" hangingPunct="1">
                <a:defRPr/>
              </a:pPr>
              <a:t>1</a:t>
            </a:fld>
            <a:endParaRPr lang="en-US" altLang="ja-JP" sz="2000">
              <a:solidFill>
                <a:srgbClr val="404040"/>
              </a:solidFill>
              <a:latin typeface="Calibri" pitchFamily="34" charset="0"/>
            </a:endParaRPr>
          </a:p>
        </p:txBody>
      </p:sp>
    </p:spTree>
    <p:extLst>
      <p:ext uri="{BB962C8B-B14F-4D97-AF65-F5344CB8AC3E}">
        <p14:creationId xmlns:p14="http://schemas.microsoft.com/office/powerpoint/2010/main" val="3772710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B1300-38A3-4C65-C68E-D9B1B903C78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7D766E1-B0B1-C632-9A61-8C4EF728D412}"/>
              </a:ext>
            </a:extLst>
          </p:cNvPr>
          <p:cNvSpPr txBox="1"/>
          <p:nvPr/>
        </p:nvSpPr>
        <p:spPr>
          <a:xfrm>
            <a:off x="2806230" y="71096"/>
            <a:ext cx="6579540" cy="584775"/>
          </a:xfrm>
          <a:prstGeom prst="rect">
            <a:avLst/>
          </a:prstGeom>
          <a:noFill/>
        </p:spPr>
        <p:txBody>
          <a:bodyPr wrap="square">
            <a:spAutoFit/>
          </a:bodyPr>
          <a:lstStyle/>
          <a:p>
            <a:pPr algn="ctr">
              <a:defRPr/>
            </a:pPr>
            <a:r>
              <a:rPr lang="en-US" sz="3200" dirty="0">
                <a:solidFill>
                  <a:srgbClr val="4F81BC"/>
                </a:solidFill>
                <a:latin typeface="Century Gothic" panose="020B0502020202020204" pitchFamily="34" charset="0"/>
              </a:rPr>
              <a:t>Principles of Search</a:t>
            </a:r>
            <a:endParaRPr lang="en-GB" dirty="0">
              <a:solidFill>
                <a:prstClr val="black"/>
              </a:solidFill>
              <a:latin typeface="Calibri"/>
            </a:endParaRPr>
          </a:p>
        </p:txBody>
      </p:sp>
      <p:sp>
        <p:nvSpPr>
          <p:cNvPr id="6" name="Content Placeholder 2">
            <a:extLst>
              <a:ext uri="{FF2B5EF4-FFF2-40B4-BE49-F238E27FC236}">
                <a16:creationId xmlns:a16="http://schemas.microsoft.com/office/drawing/2014/main" id="{F8626D36-2638-EF54-383C-D294FF287044}"/>
              </a:ext>
            </a:extLst>
          </p:cNvPr>
          <p:cNvSpPr>
            <a:spLocks noGrp="1"/>
          </p:cNvSpPr>
          <p:nvPr>
            <p:ph idx="1"/>
          </p:nvPr>
        </p:nvSpPr>
        <p:spPr>
          <a:xfrm>
            <a:off x="1512892" y="1559261"/>
            <a:ext cx="9492917" cy="4352255"/>
          </a:xfrm>
        </p:spPr>
        <p:txBody>
          <a:bodyPr>
            <a:normAutofit/>
          </a:bodyPr>
          <a:lstStyle/>
          <a:p>
            <a:pPr>
              <a:lnSpc>
                <a:spcPct val="150000"/>
              </a:lnSpc>
            </a:pPr>
            <a:r>
              <a:rPr lang="en-US" sz="3200" dirty="0">
                <a:cs typeface="Times New Roman" panose="02020603050405020304" pitchFamily="18" charset="0"/>
              </a:rPr>
              <a:t>Systematic</a:t>
            </a:r>
          </a:p>
          <a:p>
            <a:pPr>
              <a:lnSpc>
                <a:spcPct val="150000"/>
              </a:lnSpc>
            </a:pPr>
            <a:r>
              <a:rPr lang="en-US" sz="3200" dirty="0">
                <a:cs typeface="Times New Roman" panose="02020603050405020304" pitchFamily="18" charset="0"/>
              </a:rPr>
              <a:t>Flexible</a:t>
            </a:r>
          </a:p>
          <a:p>
            <a:pPr>
              <a:lnSpc>
                <a:spcPct val="150000"/>
              </a:lnSpc>
            </a:pPr>
            <a:r>
              <a:rPr lang="en-US" sz="3200" dirty="0">
                <a:cs typeface="Times New Roman" panose="02020603050405020304" pitchFamily="18" charset="0"/>
              </a:rPr>
              <a:t>Focused</a:t>
            </a:r>
          </a:p>
          <a:p>
            <a:pPr>
              <a:lnSpc>
                <a:spcPct val="150000"/>
              </a:lnSpc>
            </a:pPr>
            <a:r>
              <a:rPr lang="en-US" sz="3200" dirty="0">
                <a:cs typeface="Times New Roman" panose="02020603050405020304" pitchFamily="18" charset="0"/>
              </a:rPr>
              <a:t>Safe</a:t>
            </a:r>
          </a:p>
        </p:txBody>
      </p:sp>
    </p:spTree>
    <p:extLst>
      <p:ext uri="{BB962C8B-B14F-4D97-AF65-F5344CB8AC3E}">
        <p14:creationId xmlns:p14="http://schemas.microsoft.com/office/powerpoint/2010/main" val="323719856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17087-1461-98F8-DD72-2954D180394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D457634-9BB4-BBF1-A7FD-16804328E4DC}"/>
              </a:ext>
            </a:extLst>
          </p:cNvPr>
          <p:cNvSpPr txBox="1"/>
          <p:nvPr/>
        </p:nvSpPr>
        <p:spPr>
          <a:xfrm>
            <a:off x="2806230" y="71096"/>
            <a:ext cx="6579540" cy="584775"/>
          </a:xfrm>
          <a:prstGeom prst="rect">
            <a:avLst/>
          </a:prstGeom>
          <a:noFill/>
        </p:spPr>
        <p:txBody>
          <a:bodyPr wrap="square">
            <a:spAutoFit/>
          </a:bodyPr>
          <a:lstStyle/>
          <a:p>
            <a:pPr algn="ctr">
              <a:defRPr/>
            </a:pPr>
            <a:r>
              <a:rPr lang="en-US" sz="3200" dirty="0">
                <a:solidFill>
                  <a:srgbClr val="4F81BC"/>
                </a:solidFill>
                <a:latin typeface="Century Gothic" panose="020B0502020202020204" pitchFamily="34" charset="0"/>
              </a:rPr>
              <a:t>Search Effects</a:t>
            </a:r>
            <a:endParaRPr lang="en-GB" dirty="0">
              <a:solidFill>
                <a:prstClr val="black"/>
              </a:solidFill>
              <a:latin typeface="Calibri"/>
            </a:endParaRPr>
          </a:p>
        </p:txBody>
      </p:sp>
      <p:sp>
        <p:nvSpPr>
          <p:cNvPr id="6" name="Content Placeholder 2">
            <a:extLst>
              <a:ext uri="{FF2B5EF4-FFF2-40B4-BE49-F238E27FC236}">
                <a16:creationId xmlns:a16="http://schemas.microsoft.com/office/drawing/2014/main" id="{1F73BEE1-00E5-FE1A-0296-78E32DB0C6BD}"/>
              </a:ext>
            </a:extLst>
          </p:cNvPr>
          <p:cNvSpPr>
            <a:spLocks noGrp="1"/>
          </p:cNvSpPr>
          <p:nvPr>
            <p:ph idx="1"/>
          </p:nvPr>
        </p:nvSpPr>
        <p:spPr>
          <a:xfrm>
            <a:off x="1512892" y="1559261"/>
            <a:ext cx="9492917" cy="4352255"/>
          </a:xfrm>
        </p:spPr>
        <p:txBody>
          <a:bodyPr>
            <a:normAutofit/>
          </a:bodyPr>
          <a:lstStyle/>
          <a:p>
            <a:pPr>
              <a:lnSpc>
                <a:spcPct val="150000"/>
              </a:lnSpc>
            </a:pPr>
            <a:r>
              <a:rPr lang="en-US" sz="3200" dirty="0">
                <a:cs typeface="Times New Roman" panose="02020603050405020304" pitchFamily="18" charset="0"/>
              </a:rPr>
              <a:t>Shape</a:t>
            </a:r>
          </a:p>
          <a:p>
            <a:pPr>
              <a:lnSpc>
                <a:spcPct val="150000"/>
              </a:lnSpc>
            </a:pPr>
            <a:r>
              <a:rPr lang="en-US" sz="3200" dirty="0">
                <a:cs typeface="Times New Roman" panose="02020603050405020304" pitchFamily="18" charset="0"/>
              </a:rPr>
              <a:t>Deter</a:t>
            </a:r>
          </a:p>
          <a:p>
            <a:pPr>
              <a:lnSpc>
                <a:spcPct val="150000"/>
              </a:lnSpc>
            </a:pPr>
            <a:r>
              <a:rPr lang="en-US" sz="3200" dirty="0">
                <a:cs typeface="Times New Roman" panose="02020603050405020304" pitchFamily="18" charset="0"/>
              </a:rPr>
              <a:t>Deny </a:t>
            </a:r>
          </a:p>
          <a:p>
            <a:pPr>
              <a:lnSpc>
                <a:spcPct val="150000"/>
              </a:lnSpc>
            </a:pPr>
            <a:r>
              <a:rPr lang="en-US" sz="3200" dirty="0">
                <a:cs typeface="Times New Roman" panose="02020603050405020304" pitchFamily="18" charset="0"/>
              </a:rPr>
              <a:t>Protect</a:t>
            </a:r>
          </a:p>
          <a:p>
            <a:pPr>
              <a:lnSpc>
                <a:spcPct val="150000"/>
              </a:lnSpc>
            </a:pPr>
            <a:r>
              <a:rPr lang="en-US" sz="3200" dirty="0">
                <a:cs typeface="Times New Roman" panose="02020603050405020304" pitchFamily="18" charset="0"/>
              </a:rPr>
              <a:t>Exploit</a:t>
            </a:r>
          </a:p>
        </p:txBody>
      </p:sp>
    </p:spTree>
    <p:extLst>
      <p:ext uri="{BB962C8B-B14F-4D97-AF65-F5344CB8AC3E}">
        <p14:creationId xmlns:p14="http://schemas.microsoft.com/office/powerpoint/2010/main" val="124778335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F8ED5-8DEC-9AF4-FC09-8D9967E0CF10}"/>
            </a:ext>
          </a:extLst>
        </p:cNvPr>
        <p:cNvGrpSpPr/>
        <p:nvPr/>
      </p:nvGrpSpPr>
      <p:grpSpPr>
        <a:xfrm>
          <a:off x="0" y="0"/>
          <a:ext cx="0" cy="0"/>
          <a:chOff x="0" y="0"/>
          <a:chExt cx="0" cy="0"/>
        </a:xfrm>
      </p:grpSpPr>
      <p:sp>
        <p:nvSpPr>
          <p:cNvPr id="98" name="Rectangle 97">
            <a:extLst>
              <a:ext uri="{FF2B5EF4-FFF2-40B4-BE49-F238E27FC236}">
                <a16:creationId xmlns:a16="http://schemas.microsoft.com/office/drawing/2014/main" id="{C3701C5C-A3B0-C70A-7252-9D07FDAD36C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484" y="476779"/>
            <a:ext cx="5860116"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0" name="Straight Connector 99">
            <a:extLst>
              <a:ext uri="{FF2B5EF4-FFF2-40B4-BE49-F238E27FC236}">
                <a16:creationId xmlns:a16="http://schemas.microsoft.com/office/drawing/2014/main" id="{4D890013-C8C4-62CC-60F8-CD0D2325A82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68090" y="4424906"/>
            <a:ext cx="29718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40A76B63-9BC4-92D8-4609-AACBBDF9AD3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2305" y="476779"/>
            <a:ext cx="3139811"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C524618A-E3C3-172C-4132-8FD4FB5D4084}"/>
              </a:ext>
            </a:extLst>
          </p:cNvPr>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676400" y="618027"/>
            <a:ext cx="600462" cy="509981"/>
          </a:xfrm>
          <a:prstGeom prst="rect">
            <a:avLst/>
          </a:prstGeom>
        </p:spPr>
      </p:pic>
      <p:sp>
        <p:nvSpPr>
          <p:cNvPr id="19457" name="Rectangle 2">
            <a:extLst>
              <a:ext uri="{FF2B5EF4-FFF2-40B4-BE49-F238E27FC236}">
                <a16:creationId xmlns:a16="http://schemas.microsoft.com/office/drawing/2014/main" id="{A431C3EF-1F3A-442B-4FB2-5459A162EF98}"/>
              </a:ext>
            </a:extLst>
          </p:cNvPr>
          <p:cNvSpPr>
            <a:spLocks noGrp="1" noChangeArrowheads="1"/>
          </p:cNvSpPr>
          <p:nvPr>
            <p:ph type="title"/>
          </p:nvPr>
        </p:nvSpPr>
        <p:spPr>
          <a:xfrm>
            <a:off x="1828801" y="1269256"/>
            <a:ext cx="5062286" cy="3038947"/>
          </a:xfrm>
        </p:spPr>
        <p:txBody>
          <a:bodyPr vert="horz" lIns="91440" tIns="45720" rIns="91440" bIns="45720" rtlCol="0" anchor="b">
            <a:normAutofit/>
          </a:bodyPr>
          <a:lstStyle/>
          <a:p>
            <a:pPr algn="r">
              <a:lnSpc>
                <a:spcPct val="90000"/>
              </a:lnSpc>
              <a:defRPr/>
            </a:pPr>
            <a:r>
              <a:rPr lang="en-US" sz="3200" dirty="0">
                <a:solidFill>
                  <a:srgbClr val="FFFFFF"/>
                </a:solidFill>
                <a:latin typeface="Century Gothic" panose="020B0502020202020204" pitchFamily="34" charset="0"/>
                <a:cs typeface="+mj-cs"/>
              </a:rPr>
              <a:t>2.1.2 </a:t>
            </a:r>
            <a:r>
              <a:rPr lang="en-US" sz="3200" dirty="0">
                <a:solidFill>
                  <a:prstClr val="white"/>
                </a:solidFill>
                <a:latin typeface="Century Gothic" panose="020B0502020202020204" pitchFamily="34" charset="0"/>
                <a:ea typeface="+mn-ea"/>
                <a:cs typeface="+mn-cs"/>
              </a:rPr>
              <a:t>Levels of Search</a:t>
            </a:r>
            <a:br>
              <a:rPr lang="en-US" sz="3200" dirty="0">
                <a:latin typeface="Century Gothic" panose="020B0502020202020204" pitchFamily="34" charset="0"/>
              </a:rPr>
            </a:br>
            <a:endParaRPr lang="en-US" sz="3200" dirty="0">
              <a:solidFill>
                <a:srgbClr val="FFFFFF"/>
              </a:solidFill>
              <a:latin typeface="Century Gothic" panose="020B0502020202020204" pitchFamily="34" charset="0"/>
              <a:cs typeface="+mj-cs"/>
            </a:endParaRPr>
          </a:p>
        </p:txBody>
      </p:sp>
      <p:sp>
        <p:nvSpPr>
          <p:cNvPr id="2" name="Slide Number Placeholder 1">
            <a:extLst>
              <a:ext uri="{FF2B5EF4-FFF2-40B4-BE49-F238E27FC236}">
                <a16:creationId xmlns:a16="http://schemas.microsoft.com/office/drawing/2014/main" id="{B1D3B0AE-66D3-02B4-1A8D-1C5B4639FFBD}"/>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60DE6-1F00-4D37-920B-8306E906ABB0}" type="slidenum">
              <a:rPr kumimoji="0"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13089619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95AEBEA-7E78-5FE3-AB8E-22F150497A29}"/>
              </a:ext>
            </a:extLst>
          </p:cNvPr>
          <p:cNvGrpSpPr/>
          <p:nvPr/>
        </p:nvGrpSpPr>
        <p:grpSpPr>
          <a:xfrm>
            <a:off x="2997039" y="817905"/>
            <a:ext cx="6197919" cy="5801489"/>
            <a:chOff x="3193920" y="821316"/>
            <a:chExt cx="6197919" cy="5801489"/>
          </a:xfrm>
        </p:grpSpPr>
        <p:pic>
          <p:nvPicPr>
            <p:cNvPr id="11" name="Picture 10">
              <a:extLst>
                <a:ext uri="{FF2B5EF4-FFF2-40B4-BE49-F238E27FC236}">
                  <a16:creationId xmlns:a16="http://schemas.microsoft.com/office/drawing/2014/main" id="{C0CB83F4-57C6-AC68-A6F6-E48BC5BA0626}"/>
                </a:ext>
              </a:extLst>
            </p:cNvPr>
            <p:cNvPicPr>
              <a:picLocks noChangeAspect="1"/>
            </p:cNvPicPr>
            <p:nvPr/>
          </p:nvPicPr>
          <p:blipFill>
            <a:blip r:embed="rId3"/>
            <a:stretch>
              <a:fillRect/>
            </a:stretch>
          </p:blipFill>
          <p:spPr>
            <a:xfrm>
              <a:off x="5715000" y="821316"/>
              <a:ext cx="3676839" cy="2305168"/>
            </a:xfrm>
            <a:prstGeom prst="rect">
              <a:avLst/>
            </a:prstGeom>
          </p:spPr>
        </p:pic>
        <p:pic>
          <p:nvPicPr>
            <p:cNvPr id="13" name="Picture 12">
              <a:extLst>
                <a:ext uri="{FF2B5EF4-FFF2-40B4-BE49-F238E27FC236}">
                  <a16:creationId xmlns:a16="http://schemas.microsoft.com/office/drawing/2014/main" id="{25564A3F-2000-FC36-57CE-27733C1558F0}"/>
                </a:ext>
              </a:extLst>
            </p:cNvPr>
            <p:cNvPicPr>
              <a:picLocks noChangeAspect="1"/>
            </p:cNvPicPr>
            <p:nvPr/>
          </p:nvPicPr>
          <p:blipFill>
            <a:blip r:embed="rId4"/>
            <a:stretch>
              <a:fillRect/>
            </a:stretch>
          </p:blipFill>
          <p:spPr>
            <a:xfrm>
              <a:off x="3193920" y="3682604"/>
              <a:ext cx="5042159" cy="2940201"/>
            </a:xfrm>
            <a:prstGeom prst="rect">
              <a:avLst/>
            </a:prstGeom>
          </p:spPr>
        </p:pic>
        <p:cxnSp>
          <p:nvCxnSpPr>
            <p:cNvPr id="15" name="Connector: Elbow 14">
              <a:extLst>
                <a:ext uri="{FF2B5EF4-FFF2-40B4-BE49-F238E27FC236}">
                  <a16:creationId xmlns:a16="http://schemas.microsoft.com/office/drawing/2014/main" id="{81501FBB-9627-1F6D-FAAB-05C1A58985C4}"/>
                </a:ext>
              </a:extLst>
            </p:cNvPr>
            <p:cNvCxnSpPr>
              <a:endCxn id="13" idx="0"/>
            </p:cNvCxnSpPr>
            <p:nvPr/>
          </p:nvCxnSpPr>
          <p:spPr>
            <a:xfrm rot="5400000">
              <a:off x="5702498" y="2755702"/>
              <a:ext cx="939404" cy="914400"/>
            </a:xfrm>
            <a:prstGeom prst="bentConnector3">
              <a:avLst/>
            </a:prstGeom>
            <a:ln w="28575"/>
          </p:spPr>
          <p:style>
            <a:lnRef idx="1">
              <a:schemeClr val="accent1"/>
            </a:lnRef>
            <a:fillRef idx="0">
              <a:schemeClr val="accent1"/>
            </a:fillRef>
            <a:effectRef idx="0">
              <a:schemeClr val="accent1"/>
            </a:effectRef>
            <a:fontRef idx="minor">
              <a:schemeClr val="tx1"/>
            </a:fontRef>
          </p:style>
        </p:cxnSp>
      </p:grpSp>
      <p:sp>
        <p:nvSpPr>
          <p:cNvPr id="2" name="Oval 1">
            <a:extLst>
              <a:ext uri="{FF2B5EF4-FFF2-40B4-BE49-F238E27FC236}">
                <a16:creationId xmlns:a16="http://schemas.microsoft.com/office/drawing/2014/main" id="{6DEC9F5D-8478-35F6-58F0-97B3E3EDA1FD}"/>
              </a:ext>
            </a:extLst>
          </p:cNvPr>
          <p:cNvSpPr/>
          <p:nvPr/>
        </p:nvSpPr>
        <p:spPr>
          <a:xfrm>
            <a:off x="7402804" y="1757309"/>
            <a:ext cx="2024293" cy="124538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009EBCF-E1E3-6762-BB03-3888B37833AE}"/>
              </a:ext>
            </a:extLst>
          </p:cNvPr>
          <p:cNvSpPr txBox="1"/>
          <p:nvPr/>
        </p:nvSpPr>
        <p:spPr>
          <a:xfrm>
            <a:off x="2806230" y="71096"/>
            <a:ext cx="6579540" cy="584775"/>
          </a:xfrm>
          <a:prstGeom prst="rect">
            <a:avLst/>
          </a:prstGeom>
          <a:noFill/>
        </p:spPr>
        <p:txBody>
          <a:bodyPr wrap="square">
            <a:spAutoFit/>
          </a:bodyPr>
          <a:lstStyle/>
          <a:p>
            <a:pPr algn="ctr">
              <a:defRPr/>
            </a:pPr>
            <a:r>
              <a:rPr lang="en-US" sz="3200" dirty="0">
                <a:solidFill>
                  <a:srgbClr val="4F81BC"/>
                </a:solidFill>
                <a:latin typeface="Century Gothic" panose="020B0502020202020204" pitchFamily="34" charset="0"/>
              </a:rPr>
              <a:t> Levels of Search</a:t>
            </a:r>
            <a:endParaRPr lang="en-GB" dirty="0">
              <a:solidFill>
                <a:prstClr val="black"/>
              </a:solidFill>
              <a:latin typeface="Calibri"/>
            </a:endParaRPr>
          </a:p>
        </p:txBody>
      </p:sp>
      <p:sp>
        <p:nvSpPr>
          <p:cNvPr id="7" name="Oval 6">
            <a:extLst>
              <a:ext uri="{FF2B5EF4-FFF2-40B4-BE49-F238E27FC236}">
                <a16:creationId xmlns:a16="http://schemas.microsoft.com/office/drawing/2014/main" id="{2E55EFF3-BEE0-D2F7-AA58-285846D356AB}"/>
              </a:ext>
            </a:extLst>
          </p:cNvPr>
          <p:cNvSpPr/>
          <p:nvPr/>
        </p:nvSpPr>
        <p:spPr>
          <a:xfrm>
            <a:off x="4707924" y="4407453"/>
            <a:ext cx="3474886" cy="2211941"/>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D50AB08-DE9E-567B-2815-E55C020345A1}"/>
              </a:ext>
            </a:extLst>
          </p:cNvPr>
          <p:cNvSpPr/>
          <p:nvPr/>
        </p:nvSpPr>
        <p:spPr>
          <a:xfrm>
            <a:off x="2997039" y="4407453"/>
            <a:ext cx="1710885" cy="2092201"/>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13CEE1D6-1728-2271-4155-35E233C0F4AA}"/>
              </a:ext>
            </a:extLst>
          </p:cNvPr>
          <p:cNvCxnSpPr>
            <a:cxnSpLocks/>
          </p:cNvCxnSpPr>
          <p:nvPr/>
        </p:nvCxnSpPr>
        <p:spPr>
          <a:xfrm flipH="1" flipV="1">
            <a:off x="9488881" y="2579450"/>
            <a:ext cx="631303" cy="2272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C2E84B0-CD54-8684-214C-055CC5530DA7}"/>
              </a:ext>
            </a:extLst>
          </p:cNvPr>
          <p:cNvSpPr txBox="1"/>
          <p:nvPr/>
        </p:nvSpPr>
        <p:spPr>
          <a:xfrm>
            <a:off x="9971903" y="2734712"/>
            <a:ext cx="1534070" cy="369332"/>
          </a:xfrm>
          <a:prstGeom prst="rect">
            <a:avLst/>
          </a:prstGeom>
          <a:noFill/>
        </p:spPr>
        <p:txBody>
          <a:bodyPr wrap="square" rtlCol="0">
            <a:spAutoFit/>
          </a:bodyPr>
          <a:lstStyle/>
          <a:p>
            <a:pPr algn="ctr"/>
            <a:r>
              <a:rPr lang="en-US" dirty="0">
                <a:latin typeface="Century Gothic" panose="020B0502020202020204" pitchFamily="34" charset="0"/>
              </a:rPr>
              <a:t>Advanced</a:t>
            </a:r>
            <a:endParaRPr lang="en-GB" dirty="0">
              <a:latin typeface="Century Gothic" panose="020B0502020202020204" pitchFamily="34" charset="0"/>
            </a:endParaRPr>
          </a:p>
        </p:txBody>
      </p:sp>
      <p:cxnSp>
        <p:nvCxnSpPr>
          <p:cNvPr id="18" name="Straight Arrow Connector 17">
            <a:extLst>
              <a:ext uri="{FF2B5EF4-FFF2-40B4-BE49-F238E27FC236}">
                <a16:creationId xmlns:a16="http://schemas.microsoft.com/office/drawing/2014/main" id="{34600F13-921B-D7BB-5D1D-E3C27301D475}"/>
              </a:ext>
            </a:extLst>
          </p:cNvPr>
          <p:cNvCxnSpPr>
            <a:cxnSpLocks/>
          </p:cNvCxnSpPr>
          <p:nvPr/>
        </p:nvCxnSpPr>
        <p:spPr>
          <a:xfrm flipH="1" flipV="1">
            <a:off x="8135713" y="5987402"/>
            <a:ext cx="631303" cy="22727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F3C4F30-E25F-635F-7E96-211D3B20A798}"/>
              </a:ext>
            </a:extLst>
          </p:cNvPr>
          <p:cNvSpPr txBox="1"/>
          <p:nvPr/>
        </p:nvSpPr>
        <p:spPr>
          <a:xfrm>
            <a:off x="8618735" y="6100055"/>
            <a:ext cx="1748584" cy="369332"/>
          </a:xfrm>
          <a:prstGeom prst="rect">
            <a:avLst/>
          </a:prstGeom>
          <a:noFill/>
        </p:spPr>
        <p:txBody>
          <a:bodyPr wrap="square" rtlCol="0">
            <a:spAutoFit/>
          </a:bodyPr>
          <a:lstStyle/>
          <a:p>
            <a:pPr algn="ctr"/>
            <a:r>
              <a:rPr lang="en-US" dirty="0">
                <a:latin typeface="Century Gothic" panose="020B0502020202020204" pitchFamily="34" charset="0"/>
              </a:rPr>
              <a:t>Intermediate</a:t>
            </a:r>
            <a:endParaRPr lang="en-GB" dirty="0">
              <a:latin typeface="Century Gothic" panose="020B0502020202020204" pitchFamily="34" charset="0"/>
            </a:endParaRPr>
          </a:p>
        </p:txBody>
      </p:sp>
      <p:cxnSp>
        <p:nvCxnSpPr>
          <p:cNvPr id="20" name="Straight Arrow Connector 19">
            <a:extLst>
              <a:ext uri="{FF2B5EF4-FFF2-40B4-BE49-F238E27FC236}">
                <a16:creationId xmlns:a16="http://schemas.microsoft.com/office/drawing/2014/main" id="{11733105-C815-0F49-9993-06AE900D798F}"/>
              </a:ext>
            </a:extLst>
          </p:cNvPr>
          <p:cNvCxnSpPr>
            <a:cxnSpLocks/>
          </p:cNvCxnSpPr>
          <p:nvPr/>
        </p:nvCxnSpPr>
        <p:spPr>
          <a:xfrm flipV="1">
            <a:off x="2088292" y="5684108"/>
            <a:ext cx="812232" cy="30329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733D0DC-A2FC-2CDB-B0C0-77205D891A0E}"/>
              </a:ext>
            </a:extLst>
          </p:cNvPr>
          <p:cNvSpPr txBox="1"/>
          <p:nvPr/>
        </p:nvSpPr>
        <p:spPr>
          <a:xfrm>
            <a:off x="880595" y="5845345"/>
            <a:ext cx="1534070" cy="369332"/>
          </a:xfrm>
          <a:prstGeom prst="rect">
            <a:avLst/>
          </a:prstGeom>
          <a:noFill/>
        </p:spPr>
        <p:txBody>
          <a:bodyPr wrap="square" rtlCol="0">
            <a:spAutoFit/>
          </a:bodyPr>
          <a:lstStyle/>
          <a:p>
            <a:pPr algn="ctr"/>
            <a:r>
              <a:rPr lang="en-US" dirty="0">
                <a:latin typeface="Century Gothic" panose="020B0502020202020204" pitchFamily="34" charset="0"/>
              </a:rPr>
              <a:t>Basic</a:t>
            </a:r>
            <a:endParaRPr lang="en-GB" dirty="0">
              <a:latin typeface="Century Gothic" panose="020B0502020202020204" pitchFamily="34" charset="0"/>
            </a:endParaRPr>
          </a:p>
        </p:txBody>
      </p:sp>
    </p:spTree>
    <p:extLst>
      <p:ext uri="{BB962C8B-B14F-4D97-AF65-F5344CB8AC3E}">
        <p14:creationId xmlns:p14="http://schemas.microsoft.com/office/powerpoint/2010/main" val="66057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7" grpId="0"/>
      <p:bldP spid="1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B61D8-2CE8-CC4C-1957-4CB3C12C4EC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5A523DA-6BA2-9D3F-22F2-1F95BAE7C8DA}"/>
              </a:ext>
            </a:extLst>
          </p:cNvPr>
          <p:cNvSpPr txBox="1"/>
          <p:nvPr/>
        </p:nvSpPr>
        <p:spPr>
          <a:xfrm>
            <a:off x="2806230" y="71096"/>
            <a:ext cx="657954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F81BC"/>
                </a:solidFill>
                <a:effectLst/>
                <a:uLnTx/>
                <a:uFillTx/>
                <a:latin typeface="Century Gothic" panose="020B0502020202020204" pitchFamily="34" charset="0"/>
                <a:ea typeface="+mn-ea"/>
                <a:cs typeface="+mn-cs"/>
              </a:rPr>
              <a:t> Levels of Search</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81753A77-0BB1-6808-9139-9A2F4223F68E}"/>
              </a:ext>
            </a:extLst>
          </p:cNvPr>
          <p:cNvGraphicFramePr>
            <a:graphicFrameLocks noGrp="1"/>
          </p:cNvGraphicFramePr>
          <p:nvPr>
            <p:extLst>
              <p:ext uri="{D42A27DB-BD31-4B8C-83A1-F6EECF244321}">
                <p14:modId xmlns:p14="http://schemas.microsoft.com/office/powerpoint/2010/main" val="4161980511"/>
              </p:ext>
            </p:extLst>
          </p:nvPr>
        </p:nvGraphicFramePr>
        <p:xfrm>
          <a:off x="881449" y="876782"/>
          <a:ext cx="10429101" cy="4799635"/>
        </p:xfrm>
        <a:graphic>
          <a:graphicData uri="http://schemas.openxmlformats.org/drawingml/2006/table">
            <a:tbl>
              <a:tblPr firstRow="1" bandRow="1"/>
              <a:tblGrid>
                <a:gridCol w="2593183">
                  <a:extLst>
                    <a:ext uri="{9D8B030D-6E8A-4147-A177-3AD203B41FA5}">
                      <a16:colId xmlns:a16="http://schemas.microsoft.com/office/drawing/2014/main" val="332565321"/>
                    </a:ext>
                  </a:extLst>
                </a:gridCol>
                <a:gridCol w="1730233">
                  <a:extLst>
                    <a:ext uri="{9D8B030D-6E8A-4147-A177-3AD203B41FA5}">
                      <a16:colId xmlns:a16="http://schemas.microsoft.com/office/drawing/2014/main" val="718461085"/>
                    </a:ext>
                  </a:extLst>
                </a:gridCol>
                <a:gridCol w="1651094">
                  <a:extLst>
                    <a:ext uri="{9D8B030D-6E8A-4147-A177-3AD203B41FA5}">
                      <a16:colId xmlns:a16="http://schemas.microsoft.com/office/drawing/2014/main" val="281898877"/>
                    </a:ext>
                  </a:extLst>
                </a:gridCol>
                <a:gridCol w="1829970">
                  <a:extLst>
                    <a:ext uri="{9D8B030D-6E8A-4147-A177-3AD203B41FA5}">
                      <a16:colId xmlns:a16="http://schemas.microsoft.com/office/drawing/2014/main" val="1470133565"/>
                    </a:ext>
                  </a:extLst>
                </a:gridCol>
                <a:gridCol w="2624621">
                  <a:extLst>
                    <a:ext uri="{9D8B030D-6E8A-4147-A177-3AD203B41FA5}">
                      <a16:colId xmlns:a16="http://schemas.microsoft.com/office/drawing/2014/main" val="1755530259"/>
                    </a:ext>
                  </a:extLst>
                </a:gridCol>
              </a:tblGrid>
              <a:tr h="417963">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Search Type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Basic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Route</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Intermediate</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Advanced/Specialist</a:t>
                      </a:r>
                      <a:endParaRPr lang="en-GB" sz="1400">
                        <a:effectLst/>
                        <a:latin typeface="Century Gothic" panose="020B0502020202020204" pitchFamily="34" charset="0"/>
                        <a:ea typeface="Calibri" panose="020F0502020204030204" pitchFamily="34" charset="0"/>
                        <a:cs typeface="Arial" panose="020B0604020202020204" pitchFamily="34" charset="0"/>
                      </a:endParaRPr>
                    </a:p>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(not a UN PKO reqt)</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340655439"/>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Search Aware (5/25m)</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908243953"/>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Person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639687937"/>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Vehicle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063369774"/>
                  </a:ext>
                </a:extLst>
              </a:tr>
              <a:tr h="284215">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VP Check (low threat)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marR="0">
                        <a:spcAft>
                          <a:spcPts val="600"/>
                        </a:spcAft>
                        <a:buNone/>
                      </a:pP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42439981"/>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Building</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solidFill>
                          <a:srgbClr val="FFFF00"/>
                        </a:solidFill>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913407927"/>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Route</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endParaRPr lang="en-GB" sz="1400" dirty="0">
                        <a:effectLst/>
                        <a:highlight>
                          <a:srgbClr val="FFFF00"/>
                        </a:highligh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endParaRPr lang="en-GB" sz="1400" dirty="0">
                        <a:solidFill>
                          <a:srgbClr val="FFFF00"/>
                        </a:solidFill>
                        <a:effectLst/>
                        <a:highlight>
                          <a:srgbClr val="FFFF00"/>
                        </a:highligh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657350011"/>
                  </a:ext>
                </a:extLst>
              </a:tr>
              <a:tr h="434682">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Area</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741403518"/>
                  </a:ext>
                </a:extLst>
              </a:tr>
              <a:tr h="492641">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Defensive Building Search or VIP protective search</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618634229"/>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Aircraft, Train, Maritime vessel</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738095608"/>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Confined spaces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2904218100"/>
                  </a:ext>
                </a:extLst>
              </a:tr>
              <a:tr h="387313">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Hazardous Environments</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864951180"/>
                  </a:ext>
                </a:extLst>
              </a:tr>
              <a:tr h="267496">
                <a:tc>
                  <a:txBody>
                    <a:bodyPr/>
                    <a:lstStyle/>
                    <a:p>
                      <a:pPr marL="0" marR="0">
                        <a:spcAft>
                          <a:spcPts val="600"/>
                        </a:spcAft>
                        <a:buNone/>
                      </a:pPr>
                      <a:r>
                        <a:rPr lang="en-US" sz="1400" kern="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Etc</a:t>
                      </a: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2961493354"/>
                  </a:ext>
                </a:extLst>
              </a:tr>
            </a:tbl>
          </a:graphicData>
        </a:graphic>
      </p:graphicFrame>
      <p:graphicFrame>
        <p:nvGraphicFramePr>
          <p:cNvPr id="4" name="Table 3">
            <a:extLst>
              <a:ext uri="{FF2B5EF4-FFF2-40B4-BE49-F238E27FC236}">
                <a16:creationId xmlns:a16="http://schemas.microsoft.com/office/drawing/2014/main" id="{FD3EEB13-CC50-FD3D-EB1D-A7C4D019C6CF}"/>
              </a:ext>
            </a:extLst>
          </p:cNvPr>
          <p:cNvGraphicFramePr>
            <a:graphicFrameLocks noGrp="1"/>
          </p:cNvGraphicFramePr>
          <p:nvPr/>
        </p:nvGraphicFramePr>
        <p:xfrm>
          <a:off x="2020736" y="6202128"/>
          <a:ext cx="8150526" cy="548640"/>
        </p:xfrm>
        <a:graphic>
          <a:graphicData uri="http://schemas.openxmlformats.org/drawingml/2006/table">
            <a:tbl>
              <a:tblPr firstRow="1" firstCol="1" bandRow="1"/>
              <a:tblGrid>
                <a:gridCol w="515382">
                  <a:extLst>
                    <a:ext uri="{9D8B030D-6E8A-4147-A177-3AD203B41FA5}">
                      <a16:colId xmlns:a16="http://schemas.microsoft.com/office/drawing/2014/main" val="2214967667"/>
                    </a:ext>
                  </a:extLst>
                </a:gridCol>
                <a:gridCol w="7635144">
                  <a:extLst>
                    <a:ext uri="{9D8B030D-6E8A-4147-A177-3AD203B41FA5}">
                      <a16:colId xmlns:a16="http://schemas.microsoft.com/office/drawing/2014/main" val="358338755"/>
                    </a:ext>
                  </a:extLst>
                </a:gridCol>
              </a:tblGrid>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Aft>
                          <a:spcPts val="600"/>
                        </a:spcAft>
                        <a:buNone/>
                      </a:pPr>
                      <a:r>
                        <a:rPr lang="en-CA" sz="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Permitted</a:t>
                      </a:r>
                      <a:endParaRPr lang="en-GB" sz="120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629282"/>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Possibly all arms or specialized determined by HEAT factors and/or training level</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699215"/>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Not Permitted</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8212810"/>
                  </a:ext>
                </a:extLst>
              </a:tr>
            </a:tbl>
          </a:graphicData>
        </a:graphic>
      </p:graphicFrame>
    </p:spTree>
    <p:extLst>
      <p:ext uri="{BB962C8B-B14F-4D97-AF65-F5344CB8AC3E}">
        <p14:creationId xmlns:p14="http://schemas.microsoft.com/office/powerpoint/2010/main" val="765975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5B019-188B-483C-C64F-756575C006F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231AFBF-337B-0926-9147-4D730C5D1D60}"/>
              </a:ext>
            </a:extLst>
          </p:cNvPr>
          <p:cNvSpPr txBox="1"/>
          <p:nvPr/>
        </p:nvSpPr>
        <p:spPr>
          <a:xfrm>
            <a:off x="2806230" y="71096"/>
            <a:ext cx="6579540" cy="584775"/>
          </a:xfrm>
          <a:prstGeom prst="rect">
            <a:avLst/>
          </a:prstGeom>
          <a:noFill/>
        </p:spPr>
        <p:txBody>
          <a:bodyPr wrap="square">
            <a:spAutoFit/>
          </a:bodyPr>
          <a:lstStyle/>
          <a:p>
            <a:pPr algn="ctr">
              <a:defRPr/>
            </a:pPr>
            <a:r>
              <a:rPr lang="en-US" sz="3200" dirty="0">
                <a:solidFill>
                  <a:srgbClr val="4F81BC"/>
                </a:solidFill>
                <a:latin typeface="Century Gothic" panose="020B0502020202020204" pitchFamily="34" charset="0"/>
              </a:rPr>
              <a:t> Levels of Search</a:t>
            </a:r>
            <a:endParaRPr lang="en-GB" dirty="0">
              <a:solidFill>
                <a:prstClr val="black"/>
              </a:solidFill>
              <a:latin typeface="Calibri"/>
            </a:endParaRPr>
          </a:p>
        </p:txBody>
      </p:sp>
      <p:graphicFrame>
        <p:nvGraphicFramePr>
          <p:cNvPr id="4" name="Table 3">
            <a:extLst>
              <a:ext uri="{FF2B5EF4-FFF2-40B4-BE49-F238E27FC236}">
                <a16:creationId xmlns:a16="http://schemas.microsoft.com/office/drawing/2014/main" id="{37687788-C7E7-87A8-3A0B-5F4CF2374756}"/>
              </a:ext>
            </a:extLst>
          </p:cNvPr>
          <p:cNvGraphicFramePr>
            <a:graphicFrameLocks noGrp="1"/>
          </p:cNvGraphicFramePr>
          <p:nvPr>
            <p:extLst>
              <p:ext uri="{D42A27DB-BD31-4B8C-83A1-F6EECF244321}">
                <p14:modId xmlns:p14="http://schemas.microsoft.com/office/powerpoint/2010/main" val="1230948286"/>
              </p:ext>
            </p:extLst>
          </p:nvPr>
        </p:nvGraphicFramePr>
        <p:xfrm>
          <a:off x="2020737" y="1284139"/>
          <a:ext cx="8569004" cy="915363"/>
        </p:xfrm>
        <a:graphic>
          <a:graphicData uri="http://schemas.openxmlformats.org/drawingml/2006/table">
            <a:tbl>
              <a:tblPr firstRow="1" firstCol="1" bandRow="1"/>
              <a:tblGrid>
                <a:gridCol w="541844">
                  <a:extLst>
                    <a:ext uri="{9D8B030D-6E8A-4147-A177-3AD203B41FA5}">
                      <a16:colId xmlns:a16="http://schemas.microsoft.com/office/drawing/2014/main" val="2214967667"/>
                    </a:ext>
                  </a:extLst>
                </a:gridCol>
                <a:gridCol w="8027160">
                  <a:extLst>
                    <a:ext uri="{9D8B030D-6E8A-4147-A177-3AD203B41FA5}">
                      <a16:colId xmlns:a16="http://schemas.microsoft.com/office/drawing/2014/main" val="358338755"/>
                    </a:ext>
                  </a:extLst>
                </a:gridCol>
              </a:tblGrid>
              <a:tr h="305121">
                <a:tc>
                  <a:txBody>
                    <a:bodyPr/>
                    <a:lstStyle/>
                    <a:p>
                      <a:endParaRPr lang="en-GB" sz="16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Aft>
                          <a:spcPts val="600"/>
                        </a:spcAft>
                        <a:buNone/>
                      </a:pPr>
                      <a:r>
                        <a:rPr lang="en-CA" sz="16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Permitted</a:t>
                      </a:r>
                      <a:endParaRPr lang="en-GB" sz="160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629282"/>
                  </a:ext>
                </a:extLst>
              </a:tr>
              <a:tr h="305121">
                <a:tc>
                  <a:txBody>
                    <a:bodyPr/>
                    <a:lstStyle/>
                    <a:p>
                      <a:endParaRPr lang="en-GB" sz="16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Aft>
                          <a:spcPts val="600"/>
                        </a:spcAft>
                        <a:buNone/>
                      </a:pPr>
                      <a:r>
                        <a:rPr lang="en-CA" sz="16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Possibly all arms or specialized determined by HEAT factors and/or training level</a:t>
                      </a:r>
                      <a:endParaRPr lang="en-GB" sz="16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699215"/>
                  </a:ext>
                </a:extLst>
              </a:tr>
              <a:tr h="305121">
                <a:tc>
                  <a:txBody>
                    <a:bodyPr/>
                    <a:lstStyle/>
                    <a:p>
                      <a:endParaRPr lang="en-GB" sz="16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Aft>
                          <a:spcPts val="600"/>
                        </a:spcAft>
                        <a:buNone/>
                      </a:pPr>
                      <a:r>
                        <a:rPr lang="en-CA" sz="16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Not Permitted</a:t>
                      </a:r>
                      <a:endParaRPr lang="en-GB" sz="16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8212810"/>
                  </a:ext>
                </a:extLst>
              </a:tr>
            </a:tbl>
          </a:graphicData>
        </a:graphic>
      </p:graphicFrame>
      <p:sp>
        <p:nvSpPr>
          <p:cNvPr id="3" name="TextBox 2">
            <a:extLst>
              <a:ext uri="{FF2B5EF4-FFF2-40B4-BE49-F238E27FC236}">
                <a16:creationId xmlns:a16="http://schemas.microsoft.com/office/drawing/2014/main" id="{0C69706C-F2C9-86E9-C442-0F4D94F54F4A}"/>
              </a:ext>
            </a:extLst>
          </p:cNvPr>
          <p:cNvSpPr txBox="1"/>
          <p:nvPr/>
        </p:nvSpPr>
        <p:spPr>
          <a:xfrm>
            <a:off x="2611192" y="2542262"/>
            <a:ext cx="7388094" cy="3031599"/>
          </a:xfrm>
          <a:prstGeom prst="rect">
            <a:avLst/>
          </a:prstGeom>
          <a:noFill/>
        </p:spPr>
        <p:txBody>
          <a:bodyPr wrap="square" rtlCol="0">
            <a:spAutoFit/>
          </a:bodyPr>
          <a:lstStyle/>
          <a:p>
            <a:pPr marL="228600" marR="0" fontAlgn="base">
              <a:spcAft>
                <a:spcPts val="600"/>
              </a:spcAft>
              <a:buNone/>
            </a:pPr>
            <a:r>
              <a:rPr lang="en-CA" sz="4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a:t>
            </a:r>
            <a:r>
              <a:rPr lang="en-CA" sz="20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en-CA" sz="20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azardous</a:t>
            </a:r>
            <a:r>
              <a:rPr lang="en-CA" sz="20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nature of the operating environment.</a:t>
            </a:r>
            <a:endParaRPr lang="en-GB" dirty="0">
              <a:effectLst/>
              <a:latin typeface="Century Gothic" panose="020B0502020202020204" pitchFamily="34" charset="0"/>
              <a:ea typeface="Arial" panose="020B0604020202020204" pitchFamily="34" charset="0"/>
            </a:endParaRPr>
          </a:p>
          <a:p>
            <a:pPr marL="228600" marR="0" fontAlgn="base">
              <a:spcAft>
                <a:spcPts val="600"/>
              </a:spcAft>
              <a:buNone/>
            </a:pPr>
            <a:r>
              <a:rPr lang="en-CA" sz="4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a:t>
            </a:r>
            <a:r>
              <a:rPr lang="en-CA" sz="20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en-CA" sz="20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quipment</a:t>
            </a:r>
            <a:r>
              <a:rPr lang="en-CA" sz="20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requirements are specialized.</a:t>
            </a:r>
            <a:endParaRPr lang="en-GB" dirty="0">
              <a:effectLst/>
              <a:latin typeface="Century Gothic" panose="020B0502020202020204" pitchFamily="34" charset="0"/>
              <a:ea typeface="Arial" panose="020B0604020202020204" pitchFamily="34" charset="0"/>
            </a:endParaRPr>
          </a:p>
          <a:p>
            <a:pPr marL="228600" marR="0" fontAlgn="base">
              <a:spcAft>
                <a:spcPts val="600"/>
              </a:spcAft>
              <a:buNone/>
            </a:pPr>
            <a:r>
              <a:rPr lang="en-CA" sz="4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a:t>
            </a:r>
            <a:r>
              <a:rPr lang="en-CA" sz="20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en-CA" sz="20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ssurance</a:t>
            </a:r>
            <a:r>
              <a:rPr lang="en-CA" sz="20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level required is high.</a:t>
            </a:r>
            <a:endParaRPr lang="en-GB" dirty="0">
              <a:effectLst/>
              <a:latin typeface="Century Gothic" panose="020B0502020202020204" pitchFamily="34" charset="0"/>
              <a:ea typeface="Arial" panose="020B0604020202020204" pitchFamily="34" charset="0"/>
            </a:endParaRPr>
          </a:p>
          <a:p>
            <a:pPr marL="228600" marR="0" fontAlgn="base">
              <a:spcAft>
                <a:spcPts val="600"/>
              </a:spcAft>
            </a:pPr>
            <a:r>
              <a:rPr lang="en-CA" sz="4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a:t>
            </a:r>
            <a:r>
              <a:rPr lang="en-CA" sz="20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en-CA" sz="20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hreat</a:t>
            </a:r>
            <a:r>
              <a:rPr lang="en-CA" sz="20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level is high.</a:t>
            </a:r>
            <a:endParaRPr lang="en-GB" dirty="0">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1379917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BCDE9-628E-DB18-7399-240F392CAA6F}"/>
            </a:ext>
          </a:extLst>
        </p:cNvPr>
        <p:cNvGrpSpPr/>
        <p:nvPr/>
      </p:nvGrpSpPr>
      <p:grpSpPr>
        <a:xfrm>
          <a:off x="0" y="0"/>
          <a:ext cx="0" cy="0"/>
          <a:chOff x="0" y="0"/>
          <a:chExt cx="0" cy="0"/>
        </a:xfrm>
      </p:grpSpPr>
      <p:sp>
        <p:nvSpPr>
          <p:cNvPr id="98" name="Rectangle 97">
            <a:extLst>
              <a:ext uri="{FF2B5EF4-FFF2-40B4-BE49-F238E27FC236}">
                <a16:creationId xmlns:a16="http://schemas.microsoft.com/office/drawing/2014/main" id="{D5A3C2C5-DA34-D9BD-2BFD-E2C165D1BF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484" y="476779"/>
            <a:ext cx="5860116"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0" name="Straight Connector 99">
            <a:extLst>
              <a:ext uri="{FF2B5EF4-FFF2-40B4-BE49-F238E27FC236}">
                <a16:creationId xmlns:a16="http://schemas.microsoft.com/office/drawing/2014/main" id="{2972550E-3E7A-D3B5-A1F5-07E41A1C514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68090" y="4424906"/>
            <a:ext cx="29718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6E6058AD-63FF-B342-9280-09232C03EAF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2305" y="476779"/>
            <a:ext cx="3139811"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EF8B63CC-BED7-0E89-06EC-5902B00FED86}"/>
              </a:ext>
            </a:extLst>
          </p:cNvPr>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676400" y="618027"/>
            <a:ext cx="600462" cy="509981"/>
          </a:xfrm>
          <a:prstGeom prst="rect">
            <a:avLst/>
          </a:prstGeom>
        </p:spPr>
      </p:pic>
      <p:sp>
        <p:nvSpPr>
          <p:cNvPr id="19457" name="Rectangle 2">
            <a:extLst>
              <a:ext uri="{FF2B5EF4-FFF2-40B4-BE49-F238E27FC236}">
                <a16:creationId xmlns:a16="http://schemas.microsoft.com/office/drawing/2014/main" id="{E9E727B4-E069-0F68-2EB7-A06FE911C92F}"/>
              </a:ext>
            </a:extLst>
          </p:cNvPr>
          <p:cNvSpPr>
            <a:spLocks noGrp="1" noChangeArrowheads="1"/>
          </p:cNvSpPr>
          <p:nvPr>
            <p:ph type="title"/>
          </p:nvPr>
        </p:nvSpPr>
        <p:spPr>
          <a:xfrm>
            <a:off x="1828801" y="1269256"/>
            <a:ext cx="5062286" cy="3038947"/>
          </a:xfrm>
        </p:spPr>
        <p:txBody>
          <a:bodyPr vert="horz" lIns="91440" tIns="45720" rIns="91440" bIns="45720" rtlCol="0" anchor="b">
            <a:normAutofit/>
          </a:bodyPr>
          <a:lstStyle/>
          <a:p>
            <a:pPr algn="r">
              <a:lnSpc>
                <a:spcPct val="90000"/>
              </a:lnSpc>
              <a:defRPr/>
            </a:pPr>
            <a:r>
              <a:rPr lang="en-US" sz="3200" dirty="0">
                <a:solidFill>
                  <a:srgbClr val="FFFFFF"/>
                </a:solidFill>
                <a:latin typeface="Century Gothic" panose="020B0502020202020204" pitchFamily="34" charset="0"/>
                <a:cs typeface="+mj-cs"/>
              </a:rPr>
              <a:t>2.1.3 </a:t>
            </a:r>
            <a:r>
              <a:rPr lang="en-US" sz="3200" dirty="0">
                <a:solidFill>
                  <a:prstClr val="white"/>
                </a:solidFill>
                <a:latin typeface="Century Gothic" panose="020B0502020202020204" pitchFamily="34" charset="0"/>
                <a:ea typeface="+mn-ea"/>
                <a:cs typeface="+mn-cs"/>
              </a:rPr>
              <a:t>Types of Search</a:t>
            </a:r>
            <a:br>
              <a:rPr lang="en-US" sz="3200" dirty="0">
                <a:latin typeface="Century Gothic" panose="020B0502020202020204" pitchFamily="34" charset="0"/>
              </a:rPr>
            </a:br>
            <a:endParaRPr lang="en-US" sz="3200" dirty="0">
              <a:solidFill>
                <a:srgbClr val="FFFFFF"/>
              </a:solidFill>
              <a:latin typeface="Century Gothic" panose="020B0502020202020204" pitchFamily="34" charset="0"/>
              <a:cs typeface="+mj-cs"/>
            </a:endParaRPr>
          </a:p>
        </p:txBody>
      </p:sp>
      <p:sp>
        <p:nvSpPr>
          <p:cNvPr id="2" name="Slide Number Placeholder 1">
            <a:extLst>
              <a:ext uri="{FF2B5EF4-FFF2-40B4-BE49-F238E27FC236}">
                <a16:creationId xmlns:a16="http://schemas.microsoft.com/office/drawing/2014/main" id="{B7C2306D-108C-7BA3-330D-0AC534AF6D9B}"/>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60DE6-1F00-4D37-920B-8306E906ABB0}" type="slidenum">
              <a:rPr kumimoji="0"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326363004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770B6-6841-C292-B0E4-A865FE8AAED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25FCE9A-889A-0A1B-3CB7-CF3ABCA979C8}"/>
              </a:ext>
            </a:extLst>
          </p:cNvPr>
          <p:cNvSpPr txBox="1"/>
          <p:nvPr/>
        </p:nvSpPr>
        <p:spPr>
          <a:xfrm>
            <a:off x="2806230" y="71096"/>
            <a:ext cx="657954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F81BC"/>
                </a:solidFill>
                <a:effectLst/>
                <a:uLnTx/>
                <a:uFillTx/>
                <a:latin typeface="Century Gothic" panose="020B0502020202020204" pitchFamily="34" charset="0"/>
                <a:ea typeface="+mn-ea"/>
                <a:cs typeface="+mn-cs"/>
              </a:rPr>
              <a:t> Levels of Search</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B25F9DC0-7484-92D1-C3E0-B971B6FEE321}"/>
              </a:ext>
            </a:extLst>
          </p:cNvPr>
          <p:cNvGraphicFramePr>
            <a:graphicFrameLocks noGrp="1"/>
          </p:cNvGraphicFramePr>
          <p:nvPr>
            <p:extLst>
              <p:ext uri="{D42A27DB-BD31-4B8C-83A1-F6EECF244321}">
                <p14:modId xmlns:p14="http://schemas.microsoft.com/office/powerpoint/2010/main" val="2758836038"/>
              </p:ext>
            </p:extLst>
          </p:nvPr>
        </p:nvGraphicFramePr>
        <p:xfrm>
          <a:off x="881449" y="876782"/>
          <a:ext cx="10429101" cy="4799635"/>
        </p:xfrm>
        <a:graphic>
          <a:graphicData uri="http://schemas.openxmlformats.org/drawingml/2006/table">
            <a:tbl>
              <a:tblPr firstRow="1" bandRow="1"/>
              <a:tblGrid>
                <a:gridCol w="2593183">
                  <a:extLst>
                    <a:ext uri="{9D8B030D-6E8A-4147-A177-3AD203B41FA5}">
                      <a16:colId xmlns:a16="http://schemas.microsoft.com/office/drawing/2014/main" val="332565321"/>
                    </a:ext>
                  </a:extLst>
                </a:gridCol>
                <a:gridCol w="1730233">
                  <a:extLst>
                    <a:ext uri="{9D8B030D-6E8A-4147-A177-3AD203B41FA5}">
                      <a16:colId xmlns:a16="http://schemas.microsoft.com/office/drawing/2014/main" val="718461085"/>
                    </a:ext>
                  </a:extLst>
                </a:gridCol>
                <a:gridCol w="1651094">
                  <a:extLst>
                    <a:ext uri="{9D8B030D-6E8A-4147-A177-3AD203B41FA5}">
                      <a16:colId xmlns:a16="http://schemas.microsoft.com/office/drawing/2014/main" val="281898877"/>
                    </a:ext>
                  </a:extLst>
                </a:gridCol>
                <a:gridCol w="1829970">
                  <a:extLst>
                    <a:ext uri="{9D8B030D-6E8A-4147-A177-3AD203B41FA5}">
                      <a16:colId xmlns:a16="http://schemas.microsoft.com/office/drawing/2014/main" val="1470133565"/>
                    </a:ext>
                  </a:extLst>
                </a:gridCol>
                <a:gridCol w="2624621">
                  <a:extLst>
                    <a:ext uri="{9D8B030D-6E8A-4147-A177-3AD203B41FA5}">
                      <a16:colId xmlns:a16="http://schemas.microsoft.com/office/drawing/2014/main" val="1755530259"/>
                    </a:ext>
                  </a:extLst>
                </a:gridCol>
              </a:tblGrid>
              <a:tr h="417963">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Search Type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Basic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Route</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Intermediate</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Advanced/Specialist</a:t>
                      </a:r>
                      <a:endParaRPr lang="en-GB" sz="1400">
                        <a:effectLst/>
                        <a:latin typeface="Century Gothic" panose="020B0502020202020204" pitchFamily="34" charset="0"/>
                        <a:ea typeface="Calibri" panose="020F0502020204030204" pitchFamily="34" charset="0"/>
                        <a:cs typeface="Arial" panose="020B0604020202020204" pitchFamily="34" charset="0"/>
                      </a:endParaRPr>
                    </a:p>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(not a UN PKO reqt)</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340655439"/>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Search Aware (5/25m)</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908243953"/>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Person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639687937"/>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Vehicle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063369774"/>
                  </a:ext>
                </a:extLst>
              </a:tr>
              <a:tr h="284215">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VP Check (low threat)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marR="0">
                        <a:spcAft>
                          <a:spcPts val="600"/>
                        </a:spcAft>
                        <a:buNone/>
                      </a:pP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42439981"/>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Building</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solidFill>
                          <a:srgbClr val="FFFF00"/>
                        </a:solidFill>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913407927"/>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Route</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endParaRPr lang="en-GB" sz="1400" dirty="0">
                        <a:effectLst/>
                        <a:highlight>
                          <a:srgbClr val="FFFF00"/>
                        </a:highligh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endParaRPr lang="en-GB" sz="1400" dirty="0">
                        <a:solidFill>
                          <a:srgbClr val="FFFF00"/>
                        </a:solidFill>
                        <a:effectLst/>
                        <a:highlight>
                          <a:srgbClr val="FFFF00"/>
                        </a:highligh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657350011"/>
                  </a:ext>
                </a:extLst>
              </a:tr>
              <a:tr h="434682">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Area</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741403518"/>
                  </a:ext>
                </a:extLst>
              </a:tr>
              <a:tr h="492641">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Defensive Building Search or VIP protective search</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618634229"/>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Aircraft, Train, Maritime vessel</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738095608"/>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Confined spaces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2904218100"/>
                  </a:ext>
                </a:extLst>
              </a:tr>
              <a:tr h="387313">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Hazardous Environments</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864951180"/>
                  </a:ext>
                </a:extLst>
              </a:tr>
              <a:tr h="267496">
                <a:tc>
                  <a:txBody>
                    <a:bodyPr/>
                    <a:lstStyle/>
                    <a:p>
                      <a:pPr marL="0" marR="0">
                        <a:spcAft>
                          <a:spcPts val="600"/>
                        </a:spcAft>
                        <a:buNone/>
                      </a:pPr>
                      <a:r>
                        <a:rPr lang="en-US" sz="1400" kern="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Etc</a:t>
                      </a: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2961493354"/>
                  </a:ext>
                </a:extLst>
              </a:tr>
            </a:tbl>
          </a:graphicData>
        </a:graphic>
      </p:graphicFrame>
      <p:graphicFrame>
        <p:nvGraphicFramePr>
          <p:cNvPr id="4" name="Table 3">
            <a:extLst>
              <a:ext uri="{FF2B5EF4-FFF2-40B4-BE49-F238E27FC236}">
                <a16:creationId xmlns:a16="http://schemas.microsoft.com/office/drawing/2014/main" id="{65E46FA0-EA7C-C422-B076-BC583E9D65D9}"/>
              </a:ext>
            </a:extLst>
          </p:cNvPr>
          <p:cNvGraphicFramePr>
            <a:graphicFrameLocks noGrp="1"/>
          </p:cNvGraphicFramePr>
          <p:nvPr/>
        </p:nvGraphicFramePr>
        <p:xfrm>
          <a:off x="2020736" y="6202128"/>
          <a:ext cx="8150526" cy="548640"/>
        </p:xfrm>
        <a:graphic>
          <a:graphicData uri="http://schemas.openxmlformats.org/drawingml/2006/table">
            <a:tbl>
              <a:tblPr firstRow="1" firstCol="1" bandRow="1"/>
              <a:tblGrid>
                <a:gridCol w="515382">
                  <a:extLst>
                    <a:ext uri="{9D8B030D-6E8A-4147-A177-3AD203B41FA5}">
                      <a16:colId xmlns:a16="http://schemas.microsoft.com/office/drawing/2014/main" val="2214967667"/>
                    </a:ext>
                  </a:extLst>
                </a:gridCol>
                <a:gridCol w="7635144">
                  <a:extLst>
                    <a:ext uri="{9D8B030D-6E8A-4147-A177-3AD203B41FA5}">
                      <a16:colId xmlns:a16="http://schemas.microsoft.com/office/drawing/2014/main" val="358338755"/>
                    </a:ext>
                  </a:extLst>
                </a:gridCol>
              </a:tblGrid>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Aft>
                          <a:spcPts val="600"/>
                        </a:spcAft>
                        <a:buNone/>
                      </a:pPr>
                      <a:r>
                        <a:rPr lang="en-CA" sz="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Permitted</a:t>
                      </a:r>
                      <a:endParaRPr lang="en-GB" sz="120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629282"/>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Possibly all arms or specialized determined by HEAT factors and/or training level</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699215"/>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Not Permitted</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8212810"/>
                  </a:ext>
                </a:extLst>
              </a:tr>
            </a:tbl>
          </a:graphicData>
        </a:graphic>
      </p:graphicFrame>
    </p:spTree>
    <p:extLst>
      <p:ext uri="{BB962C8B-B14F-4D97-AF65-F5344CB8AC3E}">
        <p14:creationId xmlns:p14="http://schemas.microsoft.com/office/powerpoint/2010/main" val="3599727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420BD-C782-13F3-AC74-613C24F9B66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43DF831-9F87-B044-1620-B940A91BDD9A}"/>
              </a:ext>
            </a:extLst>
          </p:cNvPr>
          <p:cNvSpPr txBox="1"/>
          <p:nvPr/>
        </p:nvSpPr>
        <p:spPr>
          <a:xfrm>
            <a:off x="2806230" y="71096"/>
            <a:ext cx="657954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F81BC"/>
                </a:solidFill>
                <a:effectLst/>
                <a:uLnTx/>
                <a:uFillTx/>
                <a:latin typeface="Century Gothic" panose="020B0502020202020204" pitchFamily="34" charset="0"/>
                <a:ea typeface="+mn-ea"/>
                <a:cs typeface="+mn-cs"/>
              </a:rPr>
              <a:t> Levels of Search</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ED4E1E6A-288D-089B-DADA-A1E2951604D2}"/>
              </a:ext>
            </a:extLst>
          </p:cNvPr>
          <p:cNvGraphicFramePr>
            <a:graphicFrameLocks noGrp="1"/>
          </p:cNvGraphicFramePr>
          <p:nvPr/>
        </p:nvGraphicFramePr>
        <p:xfrm>
          <a:off x="2020736" y="6202128"/>
          <a:ext cx="8150526" cy="548640"/>
        </p:xfrm>
        <a:graphic>
          <a:graphicData uri="http://schemas.openxmlformats.org/drawingml/2006/table">
            <a:tbl>
              <a:tblPr firstRow="1" firstCol="1" bandRow="1"/>
              <a:tblGrid>
                <a:gridCol w="515382">
                  <a:extLst>
                    <a:ext uri="{9D8B030D-6E8A-4147-A177-3AD203B41FA5}">
                      <a16:colId xmlns:a16="http://schemas.microsoft.com/office/drawing/2014/main" val="2214967667"/>
                    </a:ext>
                  </a:extLst>
                </a:gridCol>
                <a:gridCol w="7635144">
                  <a:extLst>
                    <a:ext uri="{9D8B030D-6E8A-4147-A177-3AD203B41FA5}">
                      <a16:colId xmlns:a16="http://schemas.microsoft.com/office/drawing/2014/main" val="358338755"/>
                    </a:ext>
                  </a:extLst>
                </a:gridCol>
              </a:tblGrid>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Aft>
                          <a:spcPts val="600"/>
                        </a:spcAft>
                        <a:buNone/>
                      </a:pPr>
                      <a:r>
                        <a:rPr lang="en-CA" sz="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Permitted</a:t>
                      </a:r>
                      <a:endParaRPr lang="en-GB" sz="120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629282"/>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Possibly all arms or specialized determined by HEAT factors and/or training level</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699215"/>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Not Permitted</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8212810"/>
                  </a:ext>
                </a:extLst>
              </a:tr>
            </a:tbl>
          </a:graphicData>
        </a:graphic>
      </p:graphicFrame>
      <p:pic>
        <p:nvPicPr>
          <p:cNvPr id="3" name="Picture 2">
            <a:extLst>
              <a:ext uri="{FF2B5EF4-FFF2-40B4-BE49-F238E27FC236}">
                <a16:creationId xmlns:a16="http://schemas.microsoft.com/office/drawing/2014/main" id="{E23960CC-E0E9-7E0A-09E8-21694E3CED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7136" y="764031"/>
            <a:ext cx="4323415" cy="4863234"/>
          </a:xfrm>
          <a:prstGeom prst="rect">
            <a:avLst/>
          </a:prstGeom>
        </p:spPr>
      </p:pic>
      <p:cxnSp>
        <p:nvCxnSpPr>
          <p:cNvPr id="7" name="Straight Arrow Connector 6">
            <a:extLst>
              <a:ext uri="{FF2B5EF4-FFF2-40B4-BE49-F238E27FC236}">
                <a16:creationId xmlns:a16="http://schemas.microsoft.com/office/drawing/2014/main" id="{BCD36FC0-7CBE-1921-13D0-277616AEDB63}"/>
              </a:ext>
            </a:extLst>
          </p:cNvPr>
          <p:cNvCxnSpPr>
            <a:cxnSpLocks/>
          </p:cNvCxnSpPr>
          <p:nvPr/>
        </p:nvCxnSpPr>
        <p:spPr>
          <a:xfrm>
            <a:off x="5204865" y="1458097"/>
            <a:ext cx="1782271"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C5D02D78-E0B9-5C98-6D22-4914BF0B794E}"/>
              </a:ext>
            </a:extLst>
          </p:cNvPr>
          <p:cNvGraphicFramePr>
            <a:graphicFrameLocks noGrp="1"/>
          </p:cNvGraphicFramePr>
          <p:nvPr>
            <p:extLst>
              <p:ext uri="{D42A27DB-BD31-4B8C-83A1-F6EECF244321}">
                <p14:modId xmlns:p14="http://schemas.microsoft.com/office/powerpoint/2010/main" val="1274596223"/>
              </p:ext>
            </p:extLst>
          </p:nvPr>
        </p:nvGraphicFramePr>
        <p:xfrm>
          <a:off x="881449" y="876782"/>
          <a:ext cx="4323416" cy="4714678"/>
        </p:xfrm>
        <a:graphic>
          <a:graphicData uri="http://schemas.openxmlformats.org/drawingml/2006/table">
            <a:tbl>
              <a:tblPr firstRow="1" bandRow="1"/>
              <a:tblGrid>
                <a:gridCol w="2593183">
                  <a:extLst>
                    <a:ext uri="{9D8B030D-6E8A-4147-A177-3AD203B41FA5}">
                      <a16:colId xmlns:a16="http://schemas.microsoft.com/office/drawing/2014/main" val="332565321"/>
                    </a:ext>
                  </a:extLst>
                </a:gridCol>
                <a:gridCol w="1730233">
                  <a:extLst>
                    <a:ext uri="{9D8B030D-6E8A-4147-A177-3AD203B41FA5}">
                      <a16:colId xmlns:a16="http://schemas.microsoft.com/office/drawing/2014/main" val="718461085"/>
                    </a:ext>
                  </a:extLst>
                </a:gridCol>
              </a:tblGrid>
              <a:tr h="417963">
                <a:tc>
                  <a:txBody>
                    <a:bodyPr/>
                    <a:lstStyle/>
                    <a:p>
                      <a:pPr marL="0" marR="0" algn="ctr">
                        <a:spcAft>
                          <a:spcPts val="600"/>
                        </a:spcAft>
                        <a:buNone/>
                      </a:pPr>
                      <a:r>
                        <a:rPr lang="en-US" sz="140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Search Type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Basic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340655439"/>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Search Aware (5/25m)</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908243953"/>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Person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639687937"/>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Vehicle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063369774"/>
                  </a:ext>
                </a:extLst>
              </a:tr>
              <a:tr h="284215">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VP Check (low threat)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42439981"/>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Building</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solidFill>
                          <a:srgbClr val="FFFF00"/>
                        </a:solidFill>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913407927"/>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Route</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657350011"/>
                  </a:ext>
                </a:extLst>
              </a:tr>
              <a:tr h="434682">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Area</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741403518"/>
                  </a:ext>
                </a:extLst>
              </a:tr>
              <a:tr h="492641">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Defensive Building Search or VIP protective search</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618634229"/>
                  </a:ext>
                </a:extLst>
              </a:tr>
              <a:tr h="267496">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Aircraft, Train, Maritime vessel</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738095608"/>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Confined spaces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2904218100"/>
                  </a:ext>
                </a:extLst>
              </a:tr>
              <a:tr h="387313">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Hazardous Environments</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864951180"/>
                  </a:ext>
                </a:extLst>
              </a:tr>
              <a:tr h="267496">
                <a:tc>
                  <a:txBody>
                    <a:bodyPr/>
                    <a:lstStyle/>
                    <a:p>
                      <a:pPr marL="0" marR="0">
                        <a:spcAft>
                          <a:spcPts val="600"/>
                        </a:spcAft>
                        <a:buNone/>
                      </a:pPr>
                      <a:r>
                        <a:rPr lang="en-US" sz="1400" kern="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Etc</a:t>
                      </a: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2961493354"/>
                  </a:ext>
                </a:extLst>
              </a:tr>
            </a:tbl>
          </a:graphicData>
        </a:graphic>
      </p:graphicFrame>
    </p:spTree>
    <p:extLst>
      <p:ext uri="{BB962C8B-B14F-4D97-AF65-F5344CB8AC3E}">
        <p14:creationId xmlns:p14="http://schemas.microsoft.com/office/powerpoint/2010/main" val="1326566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75FED-0900-00C3-3358-D4FA95C2132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969362A-36E8-D127-268F-31B9B39202F0}"/>
              </a:ext>
            </a:extLst>
          </p:cNvPr>
          <p:cNvSpPr txBox="1"/>
          <p:nvPr/>
        </p:nvSpPr>
        <p:spPr>
          <a:xfrm>
            <a:off x="2806230" y="71096"/>
            <a:ext cx="657954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F81BC"/>
                </a:solidFill>
                <a:effectLst/>
                <a:uLnTx/>
                <a:uFillTx/>
                <a:latin typeface="Century Gothic" panose="020B0502020202020204" pitchFamily="34" charset="0"/>
                <a:ea typeface="+mn-ea"/>
                <a:cs typeface="+mn-cs"/>
              </a:rPr>
              <a:t> Levels of Search</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221F83C4-95BB-71DD-691B-215ABC451D3B}"/>
              </a:ext>
            </a:extLst>
          </p:cNvPr>
          <p:cNvGraphicFramePr>
            <a:graphicFrameLocks noGrp="1"/>
          </p:cNvGraphicFramePr>
          <p:nvPr/>
        </p:nvGraphicFramePr>
        <p:xfrm>
          <a:off x="2020736" y="6202128"/>
          <a:ext cx="8150526" cy="548640"/>
        </p:xfrm>
        <a:graphic>
          <a:graphicData uri="http://schemas.openxmlformats.org/drawingml/2006/table">
            <a:tbl>
              <a:tblPr firstRow="1" firstCol="1" bandRow="1"/>
              <a:tblGrid>
                <a:gridCol w="515382">
                  <a:extLst>
                    <a:ext uri="{9D8B030D-6E8A-4147-A177-3AD203B41FA5}">
                      <a16:colId xmlns:a16="http://schemas.microsoft.com/office/drawing/2014/main" val="2214967667"/>
                    </a:ext>
                  </a:extLst>
                </a:gridCol>
                <a:gridCol w="7635144">
                  <a:extLst>
                    <a:ext uri="{9D8B030D-6E8A-4147-A177-3AD203B41FA5}">
                      <a16:colId xmlns:a16="http://schemas.microsoft.com/office/drawing/2014/main" val="358338755"/>
                    </a:ext>
                  </a:extLst>
                </a:gridCol>
              </a:tblGrid>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Aft>
                          <a:spcPts val="600"/>
                        </a:spcAft>
                        <a:buNone/>
                      </a:pPr>
                      <a:r>
                        <a:rPr lang="en-CA" sz="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Permitted</a:t>
                      </a:r>
                      <a:endParaRPr lang="en-GB" sz="120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629282"/>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Possibly all arms or specialized determined by HEAT factors and/or training level</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699215"/>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Not Permitted</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8212810"/>
                  </a:ext>
                </a:extLst>
              </a:tr>
            </a:tbl>
          </a:graphicData>
        </a:graphic>
      </p:graphicFrame>
      <p:cxnSp>
        <p:nvCxnSpPr>
          <p:cNvPr id="7" name="Straight Arrow Connector 6">
            <a:extLst>
              <a:ext uri="{FF2B5EF4-FFF2-40B4-BE49-F238E27FC236}">
                <a16:creationId xmlns:a16="http://schemas.microsoft.com/office/drawing/2014/main" id="{18FDA6C6-1953-94B3-1CD2-06B161BDA10C}"/>
              </a:ext>
            </a:extLst>
          </p:cNvPr>
          <p:cNvCxnSpPr>
            <a:cxnSpLocks/>
          </p:cNvCxnSpPr>
          <p:nvPr/>
        </p:nvCxnSpPr>
        <p:spPr>
          <a:xfrm>
            <a:off x="5204865" y="1729946"/>
            <a:ext cx="1690205"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D855DBA-6C04-309B-56E9-872BCDA601E2}"/>
              </a:ext>
            </a:extLst>
          </p:cNvPr>
          <p:cNvPicPr>
            <a:picLocks noChangeAspect="1"/>
          </p:cNvPicPr>
          <p:nvPr/>
        </p:nvPicPr>
        <p:blipFill>
          <a:blip r:embed="rId3"/>
          <a:stretch>
            <a:fillRect/>
          </a:stretch>
        </p:blipFill>
        <p:spPr>
          <a:xfrm>
            <a:off x="6357622" y="1348283"/>
            <a:ext cx="5834378" cy="3889585"/>
          </a:xfrm>
          <a:prstGeom prst="rect">
            <a:avLst/>
          </a:prstGeom>
        </p:spPr>
      </p:pic>
      <p:graphicFrame>
        <p:nvGraphicFramePr>
          <p:cNvPr id="3" name="Table 2">
            <a:extLst>
              <a:ext uri="{FF2B5EF4-FFF2-40B4-BE49-F238E27FC236}">
                <a16:creationId xmlns:a16="http://schemas.microsoft.com/office/drawing/2014/main" id="{2DAC3B3F-BE56-7FE3-AB13-959C3A270CEB}"/>
              </a:ext>
            </a:extLst>
          </p:cNvPr>
          <p:cNvGraphicFramePr>
            <a:graphicFrameLocks noGrp="1"/>
          </p:cNvGraphicFramePr>
          <p:nvPr>
            <p:extLst>
              <p:ext uri="{D42A27DB-BD31-4B8C-83A1-F6EECF244321}">
                <p14:modId xmlns:p14="http://schemas.microsoft.com/office/powerpoint/2010/main" val="1871724359"/>
              </p:ext>
            </p:extLst>
          </p:nvPr>
        </p:nvGraphicFramePr>
        <p:xfrm>
          <a:off x="881449" y="876782"/>
          <a:ext cx="4323416" cy="4714678"/>
        </p:xfrm>
        <a:graphic>
          <a:graphicData uri="http://schemas.openxmlformats.org/drawingml/2006/table">
            <a:tbl>
              <a:tblPr firstRow="1" bandRow="1"/>
              <a:tblGrid>
                <a:gridCol w="2593183">
                  <a:extLst>
                    <a:ext uri="{9D8B030D-6E8A-4147-A177-3AD203B41FA5}">
                      <a16:colId xmlns:a16="http://schemas.microsoft.com/office/drawing/2014/main" val="332565321"/>
                    </a:ext>
                  </a:extLst>
                </a:gridCol>
                <a:gridCol w="1730233">
                  <a:extLst>
                    <a:ext uri="{9D8B030D-6E8A-4147-A177-3AD203B41FA5}">
                      <a16:colId xmlns:a16="http://schemas.microsoft.com/office/drawing/2014/main" val="718461085"/>
                    </a:ext>
                  </a:extLst>
                </a:gridCol>
              </a:tblGrid>
              <a:tr h="417963">
                <a:tc>
                  <a:txBody>
                    <a:bodyPr/>
                    <a:lstStyle/>
                    <a:p>
                      <a:pPr marL="0" marR="0" algn="ctr">
                        <a:spcAft>
                          <a:spcPts val="600"/>
                        </a:spcAft>
                        <a:buNone/>
                      </a:pPr>
                      <a:r>
                        <a:rPr lang="en-US" sz="140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Search Type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Basic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340655439"/>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Search Aware (5/25m)</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908243953"/>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Person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639687937"/>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Vehicle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063369774"/>
                  </a:ext>
                </a:extLst>
              </a:tr>
              <a:tr h="284215">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VP Check (low threat)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42439981"/>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Building</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solidFill>
                          <a:srgbClr val="FFFF00"/>
                        </a:solidFill>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913407927"/>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Route</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657350011"/>
                  </a:ext>
                </a:extLst>
              </a:tr>
              <a:tr h="434682">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Area</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741403518"/>
                  </a:ext>
                </a:extLst>
              </a:tr>
              <a:tr h="492641">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Defensive Building Search or VIP protective search</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618634229"/>
                  </a:ext>
                </a:extLst>
              </a:tr>
              <a:tr h="267496">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Aircraft, Train, Maritime vessel</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738095608"/>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Confined spaces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2904218100"/>
                  </a:ext>
                </a:extLst>
              </a:tr>
              <a:tr h="387313">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Hazardous Environments</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864951180"/>
                  </a:ext>
                </a:extLst>
              </a:tr>
              <a:tr h="267496">
                <a:tc>
                  <a:txBody>
                    <a:bodyPr/>
                    <a:lstStyle/>
                    <a:p>
                      <a:pPr marL="0" marR="0">
                        <a:spcAft>
                          <a:spcPts val="600"/>
                        </a:spcAft>
                        <a:buNone/>
                      </a:pPr>
                      <a:r>
                        <a:rPr lang="en-US" sz="1400" kern="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Etc</a:t>
                      </a: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2961493354"/>
                  </a:ext>
                </a:extLst>
              </a:tr>
            </a:tbl>
          </a:graphicData>
        </a:graphic>
      </p:graphicFrame>
    </p:spTree>
    <p:extLst>
      <p:ext uri="{BB962C8B-B14F-4D97-AF65-F5344CB8AC3E}">
        <p14:creationId xmlns:p14="http://schemas.microsoft.com/office/powerpoint/2010/main" val="2107938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0" name="Rectangle 72">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0"/>
            <a:ext cx="37667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9491" name="Straight Connector 74">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762125"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73498B4-C3DF-4E01-BF64-7C07283C2ACC}"/>
              </a:ext>
            </a:extLst>
          </p:cNvPr>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228338" y="76201"/>
            <a:ext cx="600462" cy="509981"/>
          </a:xfrm>
          <a:prstGeom prst="rect">
            <a:avLst/>
          </a:prstGeom>
        </p:spPr>
      </p:pic>
      <p:sp>
        <p:nvSpPr>
          <p:cNvPr id="19457" name="Rectangle 2"/>
          <p:cNvSpPr>
            <a:spLocks noGrp="1" noChangeArrowheads="1"/>
          </p:cNvSpPr>
          <p:nvPr>
            <p:ph type="title"/>
          </p:nvPr>
        </p:nvSpPr>
        <p:spPr>
          <a:xfrm>
            <a:off x="1909412" y="712269"/>
            <a:ext cx="2738936" cy="5502264"/>
          </a:xfrm>
        </p:spPr>
        <p:txBody>
          <a:bodyPr rtlCol="0">
            <a:normAutofit/>
          </a:bodyPr>
          <a:lstStyle/>
          <a:p>
            <a:pPr>
              <a:defRPr/>
            </a:pPr>
            <a:r>
              <a:rPr lang="en-GB" sz="3700">
                <a:solidFill>
                  <a:srgbClr val="FFFFFF"/>
                </a:solidFill>
                <a:latin typeface="Century Gothic" charset="0"/>
                <a:ea typeface="MS PGothic" charset="0"/>
                <a:cs typeface="MS PGothic" charset="0"/>
              </a:rPr>
              <a:t>Terminal Learning Objectives</a:t>
            </a:r>
            <a:endParaRPr lang="en-GB" sz="3700">
              <a:solidFill>
                <a:srgbClr val="FFFFFF"/>
              </a:solidFill>
              <a:latin typeface="+mj-lt"/>
              <a:ea typeface="MS PGothic" charset="0"/>
              <a:cs typeface="MS PGothic" charset="0"/>
            </a:endParaRPr>
          </a:p>
        </p:txBody>
      </p:sp>
      <p:graphicFrame>
        <p:nvGraphicFramePr>
          <p:cNvPr id="19492" name="Rectangle 3"/>
          <p:cNvGraphicFramePr>
            <a:graphicFrameLocks noGrp="1"/>
          </p:cNvGraphicFramePr>
          <p:nvPr>
            <p:ph idx="1"/>
            <p:extLst>
              <p:ext uri="{D42A27DB-BD31-4B8C-83A1-F6EECF244321}">
                <p14:modId xmlns:p14="http://schemas.microsoft.com/office/powerpoint/2010/main" val="2099413286"/>
              </p:ext>
            </p:extLst>
          </p:nvPr>
        </p:nvGraphicFramePr>
        <p:xfrm>
          <a:off x="5433021" y="642939"/>
          <a:ext cx="5093593" cy="5572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3CFE7B40-648F-4F5B-A98C-1050DD286A77}"/>
              </a:ext>
            </a:extLst>
          </p:cNvPr>
          <p:cNvSpPr>
            <a:spLocks noGrp="1"/>
          </p:cNvSpPr>
          <p:nvPr>
            <p:ph type="sldNum" sz="quarter" idx="14"/>
          </p:nvPr>
        </p:nvSpPr>
        <p:spPr/>
        <p:txBody>
          <a:bodyPr/>
          <a:lstStyle/>
          <a:p>
            <a:fld id="{51360DE6-1F00-4D37-920B-8306E906ABB0}" type="slidenum">
              <a:rPr lang="en-US" altLang="ja-JP">
                <a:solidFill>
                  <a:prstClr val="black"/>
                </a:solidFill>
                <a:latin typeface="Calibri"/>
                <a:ea typeface="ＭＳ Ｐゴシック" panose="020B0600070205080204" pitchFamily="34" charset="-128"/>
              </a:rPr>
              <a:pPr/>
              <a:t>2</a:t>
            </a:fld>
            <a:endParaRPr lang="en-US" altLang="ja-JP">
              <a:solidFill>
                <a:prstClr val="black"/>
              </a:solidFill>
              <a:latin typeface="Calibri"/>
              <a:ea typeface="ＭＳ Ｐゴシック" panose="020B0600070205080204" pitchFamily="34" charset="-128"/>
            </a:endParaRPr>
          </a:p>
        </p:txBody>
      </p:sp>
    </p:spTree>
    <p:extLst>
      <p:ext uri="{BB962C8B-B14F-4D97-AF65-F5344CB8AC3E}">
        <p14:creationId xmlns:p14="http://schemas.microsoft.com/office/powerpoint/2010/main" val="28358719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B78C4-5AE0-C576-8BAB-7BF0D7B2BE5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97EF0A0-9BA6-963F-6163-5C11D13FA736}"/>
              </a:ext>
            </a:extLst>
          </p:cNvPr>
          <p:cNvSpPr txBox="1"/>
          <p:nvPr/>
        </p:nvSpPr>
        <p:spPr>
          <a:xfrm>
            <a:off x="2806230" y="71096"/>
            <a:ext cx="657954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F81BC"/>
                </a:solidFill>
                <a:effectLst/>
                <a:uLnTx/>
                <a:uFillTx/>
                <a:latin typeface="Century Gothic" panose="020B0502020202020204" pitchFamily="34" charset="0"/>
                <a:ea typeface="+mn-ea"/>
                <a:cs typeface="+mn-cs"/>
              </a:rPr>
              <a:t> Levels of Search</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3EA0E397-D3B3-EF5C-3C14-F55325615E38}"/>
              </a:ext>
            </a:extLst>
          </p:cNvPr>
          <p:cNvGraphicFramePr>
            <a:graphicFrameLocks noGrp="1"/>
          </p:cNvGraphicFramePr>
          <p:nvPr/>
        </p:nvGraphicFramePr>
        <p:xfrm>
          <a:off x="2020736" y="6202128"/>
          <a:ext cx="8150526" cy="548640"/>
        </p:xfrm>
        <a:graphic>
          <a:graphicData uri="http://schemas.openxmlformats.org/drawingml/2006/table">
            <a:tbl>
              <a:tblPr firstRow="1" firstCol="1" bandRow="1"/>
              <a:tblGrid>
                <a:gridCol w="515382">
                  <a:extLst>
                    <a:ext uri="{9D8B030D-6E8A-4147-A177-3AD203B41FA5}">
                      <a16:colId xmlns:a16="http://schemas.microsoft.com/office/drawing/2014/main" val="2214967667"/>
                    </a:ext>
                  </a:extLst>
                </a:gridCol>
                <a:gridCol w="7635144">
                  <a:extLst>
                    <a:ext uri="{9D8B030D-6E8A-4147-A177-3AD203B41FA5}">
                      <a16:colId xmlns:a16="http://schemas.microsoft.com/office/drawing/2014/main" val="358338755"/>
                    </a:ext>
                  </a:extLst>
                </a:gridCol>
              </a:tblGrid>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Aft>
                          <a:spcPts val="600"/>
                        </a:spcAft>
                        <a:buNone/>
                      </a:pPr>
                      <a:r>
                        <a:rPr lang="en-CA" sz="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Permitted</a:t>
                      </a:r>
                      <a:endParaRPr lang="en-GB" sz="120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629282"/>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Possibly all arms or specialized determined by HEAT factors and/or training level</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699215"/>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Not Permitted</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8212810"/>
                  </a:ext>
                </a:extLst>
              </a:tr>
            </a:tbl>
          </a:graphicData>
        </a:graphic>
      </p:graphicFrame>
      <p:cxnSp>
        <p:nvCxnSpPr>
          <p:cNvPr id="7" name="Straight Arrow Connector 6">
            <a:extLst>
              <a:ext uri="{FF2B5EF4-FFF2-40B4-BE49-F238E27FC236}">
                <a16:creationId xmlns:a16="http://schemas.microsoft.com/office/drawing/2014/main" id="{CFD7305F-08CA-57FC-D75F-E9425AD0E6F8}"/>
              </a:ext>
            </a:extLst>
          </p:cNvPr>
          <p:cNvCxnSpPr>
            <a:cxnSpLocks/>
          </p:cNvCxnSpPr>
          <p:nvPr/>
        </p:nvCxnSpPr>
        <p:spPr>
          <a:xfrm>
            <a:off x="5204865" y="2038865"/>
            <a:ext cx="1368930"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9B45834-BC2C-777B-2C09-888234644E13}"/>
              </a:ext>
            </a:extLst>
          </p:cNvPr>
          <p:cNvPicPr>
            <a:picLocks noChangeAspect="1"/>
          </p:cNvPicPr>
          <p:nvPr/>
        </p:nvPicPr>
        <p:blipFill>
          <a:blip r:embed="rId3"/>
          <a:stretch>
            <a:fillRect/>
          </a:stretch>
        </p:blipFill>
        <p:spPr>
          <a:xfrm>
            <a:off x="6820958" y="1182626"/>
            <a:ext cx="5371042" cy="4407790"/>
          </a:xfrm>
          <a:prstGeom prst="rect">
            <a:avLst/>
          </a:prstGeom>
        </p:spPr>
      </p:pic>
      <p:graphicFrame>
        <p:nvGraphicFramePr>
          <p:cNvPr id="3" name="Table 2">
            <a:extLst>
              <a:ext uri="{FF2B5EF4-FFF2-40B4-BE49-F238E27FC236}">
                <a16:creationId xmlns:a16="http://schemas.microsoft.com/office/drawing/2014/main" id="{0BA2FA4A-C92F-E44E-1415-D290402BA2D0}"/>
              </a:ext>
            </a:extLst>
          </p:cNvPr>
          <p:cNvGraphicFramePr>
            <a:graphicFrameLocks noGrp="1"/>
          </p:cNvGraphicFramePr>
          <p:nvPr>
            <p:extLst>
              <p:ext uri="{D42A27DB-BD31-4B8C-83A1-F6EECF244321}">
                <p14:modId xmlns:p14="http://schemas.microsoft.com/office/powerpoint/2010/main" val="2971624472"/>
              </p:ext>
            </p:extLst>
          </p:nvPr>
        </p:nvGraphicFramePr>
        <p:xfrm>
          <a:off x="881449" y="876782"/>
          <a:ext cx="4323416" cy="4714678"/>
        </p:xfrm>
        <a:graphic>
          <a:graphicData uri="http://schemas.openxmlformats.org/drawingml/2006/table">
            <a:tbl>
              <a:tblPr firstRow="1" bandRow="1"/>
              <a:tblGrid>
                <a:gridCol w="2593183">
                  <a:extLst>
                    <a:ext uri="{9D8B030D-6E8A-4147-A177-3AD203B41FA5}">
                      <a16:colId xmlns:a16="http://schemas.microsoft.com/office/drawing/2014/main" val="332565321"/>
                    </a:ext>
                  </a:extLst>
                </a:gridCol>
                <a:gridCol w="1730233">
                  <a:extLst>
                    <a:ext uri="{9D8B030D-6E8A-4147-A177-3AD203B41FA5}">
                      <a16:colId xmlns:a16="http://schemas.microsoft.com/office/drawing/2014/main" val="718461085"/>
                    </a:ext>
                  </a:extLst>
                </a:gridCol>
              </a:tblGrid>
              <a:tr h="417963">
                <a:tc>
                  <a:txBody>
                    <a:bodyPr/>
                    <a:lstStyle/>
                    <a:p>
                      <a:pPr marL="0" marR="0" algn="ctr">
                        <a:spcAft>
                          <a:spcPts val="600"/>
                        </a:spcAft>
                        <a:buNone/>
                      </a:pPr>
                      <a:r>
                        <a:rPr lang="en-US" sz="140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Search Type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Basic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340655439"/>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Search Aware (5/25m)</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908243953"/>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Person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639687937"/>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Vehicle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063369774"/>
                  </a:ext>
                </a:extLst>
              </a:tr>
              <a:tr h="284215">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VP Check (low threat)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42439981"/>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Building</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solidFill>
                          <a:srgbClr val="FFFF00"/>
                        </a:solidFill>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913407927"/>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Route</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657350011"/>
                  </a:ext>
                </a:extLst>
              </a:tr>
              <a:tr h="434682">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Area</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741403518"/>
                  </a:ext>
                </a:extLst>
              </a:tr>
              <a:tr h="492641">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Defensive Building Search or VIP protective search</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618634229"/>
                  </a:ext>
                </a:extLst>
              </a:tr>
              <a:tr h="267496">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Aircraft, Train, Maritime vessel</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738095608"/>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Confined spaces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2904218100"/>
                  </a:ext>
                </a:extLst>
              </a:tr>
              <a:tr h="387313">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Hazardous Environments</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864951180"/>
                  </a:ext>
                </a:extLst>
              </a:tr>
              <a:tr h="267496">
                <a:tc>
                  <a:txBody>
                    <a:bodyPr/>
                    <a:lstStyle/>
                    <a:p>
                      <a:pPr marL="0" marR="0">
                        <a:spcAft>
                          <a:spcPts val="600"/>
                        </a:spcAft>
                        <a:buNone/>
                      </a:pPr>
                      <a:r>
                        <a:rPr lang="en-US" sz="1400" kern="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Etc</a:t>
                      </a: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2961493354"/>
                  </a:ext>
                </a:extLst>
              </a:tr>
            </a:tbl>
          </a:graphicData>
        </a:graphic>
      </p:graphicFrame>
    </p:spTree>
    <p:extLst>
      <p:ext uri="{BB962C8B-B14F-4D97-AF65-F5344CB8AC3E}">
        <p14:creationId xmlns:p14="http://schemas.microsoft.com/office/powerpoint/2010/main" val="201085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C4B05-A9ED-3E4A-75DA-D4BACF19783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E6E2189-F6C4-58F4-B5DD-812B09F45B59}"/>
              </a:ext>
            </a:extLst>
          </p:cNvPr>
          <p:cNvSpPr txBox="1"/>
          <p:nvPr/>
        </p:nvSpPr>
        <p:spPr>
          <a:xfrm>
            <a:off x="2806230" y="71096"/>
            <a:ext cx="657954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F81BC"/>
                </a:solidFill>
                <a:effectLst/>
                <a:uLnTx/>
                <a:uFillTx/>
                <a:latin typeface="Century Gothic" panose="020B0502020202020204" pitchFamily="34" charset="0"/>
                <a:ea typeface="+mn-ea"/>
                <a:cs typeface="+mn-cs"/>
              </a:rPr>
              <a:t> Levels of Search</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53E6146F-94D9-B7E7-280D-E91F59E22DD5}"/>
              </a:ext>
            </a:extLst>
          </p:cNvPr>
          <p:cNvGraphicFramePr>
            <a:graphicFrameLocks noGrp="1"/>
          </p:cNvGraphicFramePr>
          <p:nvPr/>
        </p:nvGraphicFramePr>
        <p:xfrm>
          <a:off x="2020736" y="6202128"/>
          <a:ext cx="8150526" cy="548640"/>
        </p:xfrm>
        <a:graphic>
          <a:graphicData uri="http://schemas.openxmlformats.org/drawingml/2006/table">
            <a:tbl>
              <a:tblPr firstRow="1" firstCol="1" bandRow="1"/>
              <a:tblGrid>
                <a:gridCol w="515382">
                  <a:extLst>
                    <a:ext uri="{9D8B030D-6E8A-4147-A177-3AD203B41FA5}">
                      <a16:colId xmlns:a16="http://schemas.microsoft.com/office/drawing/2014/main" val="2214967667"/>
                    </a:ext>
                  </a:extLst>
                </a:gridCol>
                <a:gridCol w="7635144">
                  <a:extLst>
                    <a:ext uri="{9D8B030D-6E8A-4147-A177-3AD203B41FA5}">
                      <a16:colId xmlns:a16="http://schemas.microsoft.com/office/drawing/2014/main" val="358338755"/>
                    </a:ext>
                  </a:extLst>
                </a:gridCol>
              </a:tblGrid>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Aft>
                          <a:spcPts val="600"/>
                        </a:spcAft>
                        <a:buNone/>
                      </a:pPr>
                      <a:r>
                        <a:rPr lang="en-CA" sz="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Permitted</a:t>
                      </a:r>
                      <a:endParaRPr lang="en-GB" sz="120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629282"/>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Possibly all arms or specialized determined by HEAT factors and/or training level</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699215"/>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Not Permitted</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8212810"/>
                  </a:ext>
                </a:extLst>
              </a:tr>
            </a:tbl>
          </a:graphicData>
        </a:graphic>
      </p:graphicFrame>
      <p:cxnSp>
        <p:nvCxnSpPr>
          <p:cNvPr id="7" name="Straight Arrow Connector 6">
            <a:extLst>
              <a:ext uri="{FF2B5EF4-FFF2-40B4-BE49-F238E27FC236}">
                <a16:creationId xmlns:a16="http://schemas.microsoft.com/office/drawing/2014/main" id="{4DA67D7C-B25D-70D3-DF2B-7828052F8245}"/>
              </a:ext>
            </a:extLst>
          </p:cNvPr>
          <p:cNvCxnSpPr>
            <a:cxnSpLocks/>
          </p:cNvCxnSpPr>
          <p:nvPr/>
        </p:nvCxnSpPr>
        <p:spPr>
          <a:xfrm>
            <a:off x="5204865" y="2343897"/>
            <a:ext cx="1368930" cy="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D9ADE0E-6C4D-60AF-6498-2676E16F5849}"/>
              </a:ext>
            </a:extLst>
          </p:cNvPr>
          <p:cNvPicPr>
            <a:picLocks noChangeAspect="1"/>
          </p:cNvPicPr>
          <p:nvPr/>
        </p:nvPicPr>
        <p:blipFill>
          <a:blip r:embed="rId3"/>
          <a:stretch>
            <a:fillRect/>
          </a:stretch>
        </p:blipFill>
        <p:spPr>
          <a:xfrm>
            <a:off x="7406689" y="507450"/>
            <a:ext cx="4243184" cy="5541744"/>
          </a:xfrm>
          <a:prstGeom prst="rect">
            <a:avLst/>
          </a:prstGeom>
        </p:spPr>
      </p:pic>
      <p:graphicFrame>
        <p:nvGraphicFramePr>
          <p:cNvPr id="5" name="Table 4">
            <a:extLst>
              <a:ext uri="{FF2B5EF4-FFF2-40B4-BE49-F238E27FC236}">
                <a16:creationId xmlns:a16="http://schemas.microsoft.com/office/drawing/2014/main" id="{3DCF2566-B3AB-88BB-720C-665F68D67A65}"/>
              </a:ext>
            </a:extLst>
          </p:cNvPr>
          <p:cNvGraphicFramePr>
            <a:graphicFrameLocks noGrp="1"/>
          </p:cNvGraphicFramePr>
          <p:nvPr>
            <p:extLst>
              <p:ext uri="{D42A27DB-BD31-4B8C-83A1-F6EECF244321}">
                <p14:modId xmlns:p14="http://schemas.microsoft.com/office/powerpoint/2010/main" val="1727029579"/>
              </p:ext>
            </p:extLst>
          </p:nvPr>
        </p:nvGraphicFramePr>
        <p:xfrm>
          <a:off x="881449" y="876782"/>
          <a:ext cx="4323416" cy="4714678"/>
        </p:xfrm>
        <a:graphic>
          <a:graphicData uri="http://schemas.openxmlformats.org/drawingml/2006/table">
            <a:tbl>
              <a:tblPr firstRow="1" bandRow="1"/>
              <a:tblGrid>
                <a:gridCol w="2593183">
                  <a:extLst>
                    <a:ext uri="{9D8B030D-6E8A-4147-A177-3AD203B41FA5}">
                      <a16:colId xmlns:a16="http://schemas.microsoft.com/office/drawing/2014/main" val="332565321"/>
                    </a:ext>
                  </a:extLst>
                </a:gridCol>
                <a:gridCol w="1730233">
                  <a:extLst>
                    <a:ext uri="{9D8B030D-6E8A-4147-A177-3AD203B41FA5}">
                      <a16:colId xmlns:a16="http://schemas.microsoft.com/office/drawing/2014/main" val="718461085"/>
                    </a:ext>
                  </a:extLst>
                </a:gridCol>
              </a:tblGrid>
              <a:tr h="417963">
                <a:tc>
                  <a:txBody>
                    <a:bodyPr/>
                    <a:lstStyle/>
                    <a:p>
                      <a:pPr marL="0" marR="0" algn="ctr">
                        <a:spcAft>
                          <a:spcPts val="600"/>
                        </a:spcAft>
                        <a:buNone/>
                      </a:pPr>
                      <a:r>
                        <a:rPr lang="en-US" sz="140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Search Type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Basic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340655439"/>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Search Aware (5/25m)</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908243953"/>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Person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639687937"/>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Vehicle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063369774"/>
                  </a:ext>
                </a:extLst>
              </a:tr>
              <a:tr h="284215">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VP Check (low threat)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42439981"/>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Building</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solidFill>
                          <a:srgbClr val="FFFF00"/>
                        </a:solidFill>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913407927"/>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Route</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657350011"/>
                  </a:ext>
                </a:extLst>
              </a:tr>
              <a:tr h="434682">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Area</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741403518"/>
                  </a:ext>
                </a:extLst>
              </a:tr>
              <a:tr h="492641">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Defensive Building Search or VIP protective search</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618634229"/>
                  </a:ext>
                </a:extLst>
              </a:tr>
              <a:tr h="267496">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Aircraft, Train, Maritime vessel</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738095608"/>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Confined spaces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2904218100"/>
                  </a:ext>
                </a:extLst>
              </a:tr>
              <a:tr h="387313">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Hazardous Environments</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864951180"/>
                  </a:ext>
                </a:extLst>
              </a:tr>
              <a:tr h="267496">
                <a:tc>
                  <a:txBody>
                    <a:bodyPr/>
                    <a:lstStyle/>
                    <a:p>
                      <a:pPr marL="0" marR="0">
                        <a:spcAft>
                          <a:spcPts val="600"/>
                        </a:spcAft>
                        <a:buNone/>
                      </a:pPr>
                      <a:r>
                        <a:rPr lang="en-US" sz="1400" kern="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Etc</a:t>
                      </a: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2961493354"/>
                  </a:ext>
                </a:extLst>
              </a:tr>
            </a:tbl>
          </a:graphicData>
        </a:graphic>
      </p:graphicFrame>
    </p:spTree>
    <p:extLst>
      <p:ext uri="{BB962C8B-B14F-4D97-AF65-F5344CB8AC3E}">
        <p14:creationId xmlns:p14="http://schemas.microsoft.com/office/powerpoint/2010/main" val="4231211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83E88-BBA9-06D0-2833-128B280C401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AC0B1D2-CDF0-8EEF-DF47-A43CD9826103}"/>
              </a:ext>
            </a:extLst>
          </p:cNvPr>
          <p:cNvSpPr txBox="1"/>
          <p:nvPr/>
        </p:nvSpPr>
        <p:spPr>
          <a:xfrm>
            <a:off x="2806230" y="71096"/>
            <a:ext cx="657954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F81BC"/>
                </a:solidFill>
                <a:effectLst/>
                <a:uLnTx/>
                <a:uFillTx/>
                <a:latin typeface="Century Gothic" panose="020B0502020202020204" pitchFamily="34" charset="0"/>
                <a:ea typeface="+mn-ea"/>
                <a:cs typeface="+mn-cs"/>
              </a:rPr>
              <a:t> Levels of Search</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708D3B35-D5BB-6766-51AA-3421A693FC59}"/>
              </a:ext>
            </a:extLst>
          </p:cNvPr>
          <p:cNvGraphicFramePr>
            <a:graphicFrameLocks noGrp="1"/>
          </p:cNvGraphicFramePr>
          <p:nvPr/>
        </p:nvGraphicFramePr>
        <p:xfrm>
          <a:off x="2020736" y="6202128"/>
          <a:ext cx="8150526" cy="548640"/>
        </p:xfrm>
        <a:graphic>
          <a:graphicData uri="http://schemas.openxmlformats.org/drawingml/2006/table">
            <a:tbl>
              <a:tblPr firstRow="1" firstCol="1" bandRow="1"/>
              <a:tblGrid>
                <a:gridCol w="515382">
                  <a:extLst>
                    <a:ext uri="{9D8B030D-6E8A-4147-A177-3AD203B41FA5}">
                      <a16:colId xmlns:a16="http://schemas.microsoft.com/office/drawing/2014/main" val="2214967667"/>
                    </a:ext>
                  </a:extLst>
                </a:gridCol>
                <a:gridCol w="7635144">
                  <a:extLst>
                    <a:ext uri="{9D8B030D-6E8A-4147-A177-3AD203B41FA5}">
                      <a16:colId xmlns:a16="http://schemas.microsoft.com/office/drawing/2014/main" val="358338755"/>
                    </a:ext>
                  </a:extLst>
                </a:gridCol>
              </a:tblGrid>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Aft>
                          <a:spcPts val="600"/>
                        </a:spcAft>
                        <a:buNone/>
                      </a:pPr>
                      <a:r>
                        <a:rPr lang="en-CA" sz="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Permitted</a:t>
                      </a:r>
                      <a:endParaRPr lang="en-GB" sz="120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629282"/>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Possibly all arms or specialized determined by HEAT factors and/or training level</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699215"/>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Not Permitted</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8212810"/>
                  </a:ext>
                </a:extLst>
              </a:tr>
            </a:tbl>
          </a:graphicData>
        </a:graphic>
      </p:graphicFrame>
      <p:cxnSp>
        <p:nvCxnSpPr>
          <p:cNvPr id="7" name="Straight Arrow Connector 6">
            <a:extLst>
              <a:ext uri="{FF2B5EF4-FFF2-40B4-BE49-F238E27FC236}">
                <a16:creationId xmlns:a16="http://schemas.microsoft.com/office/drawing/2014/main" id="{C6986A96-41FD-3362-7476-BB453214645A}"/>
              </a:ext>
            </a:extLst>
          </p:cNvPr>
          <p:cNvCxnSpPr>
            <a:cxnSpLocks/>
          </p:cNvCxnSpPr>
          <p:nvPr/>
        </p:nvCxnSpPr>
        <p:spPr>
          <a:xfrm>
            <a:off x="5204865" y="2343897"/>
            <a:ext cx="1368930" cy="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EF5A8C0B-BB38-2098-88E1-AC1F1BDD2B1B}"/>
              </a:ext>
            </a:extLst>
          </p:cNvPr>
          <p:cNvGraphicFramePr>
            <a:graphicFrameLocks noGrp="1"/>
          </p:cNvGraphicFramePr>
          <p:nvPr>
            <p:extLst>
              <p:ext uri="{D42A27DB-BD31-4B8C-83A1-F6EECF244321}">
                <p14:modId xmlns:p14="http://schemas.microsoft.com/office/powerpoint/2010/main" val="3987952603"/>
              </p:ext>
            </p:extLst>
          </p:nvPr>
        </p:nvGraphicFramePr>
        <p:xfrm>
          <a:off x="881449" y="876782"/>
          <a:ext cx="4323416" cy="4714678"/>
        </p:xfrm>
        <a:graphic>
          <a:graphicData uri="http://schemas.openxmlformats.org/drawingml/2006/table">
            <a:tbl>
              <a:tblPr firstRow="1" bandRow="1"/>
              <a:tblGrid>
                <a:gridCol w="2593183">
                  <a:extLst>
                    <a:ext uri="{9D8B030D-6E8A-4147-A177-3AD203B41FA5}">
                      <a16:colId xmlns:a16="http://schemas.microsoft.com/office/drawing/2014/main" val="332565321"/>
                    </a:ext>
                  </a:extLst>
                </a:gridCol>
                <a:gridCol w="1730233">
                  <a:extLst>
                    <a:ext uri="{9D8B030D-6E8A-4147-A177-3AD203B41FA5}">
                      <a16:colId xmlns:a16="http://schemas.microsoft.com/office/drawing/2014/main" val="718461085"/>
                    </a:ext>
                  </a:extLst>
                </a:gridCol>
              </a:tblGrid>
              <a:tr h="417963">
                <a:tc>
                  <a:txBody>
                    <a:bodyPr/>
                    <a:lstStyle/>
                    <a:p>
                      <a:pPr marL="0" marR="0" algn="ctr">
                        <a:spcAft>
                          <a:spcPts val="600"/>
                        </a:spcAft>
                        <a:buNone/>
                      </a:pPr>
                      <a:r>
                        <a:rPr lang="en-US" sz="140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Search Type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Basic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340655439"/>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Search Aware (5/25m)</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908243953"/>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Person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639687937"/>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Vehicle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063369774"/>
                  </a:ext>
                </a:extLst>
              </a:tr>
              <a:tr h="284215">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VP Check (low threat)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42439981"/>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Building</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solidFill>
                          <a:srgbClr val="FFFF00"/>
                        </a:solidFill>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913407927"/>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Route</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657350011"/>
                  </a:ext>
                </a:extLst>
              </a:tr>
              <a:tr h="434682">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Area</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741403518"/>
                  </a:ext>
                </a:extLst>
              </a:tr>
              <a:tr h="492641">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Defensive Building Search or VIP protective search</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618634229"/>
                  </a:ext>
                </a:extLst>
              </a:tr>
              <a:tr h="267496">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Aircraft, Train, Maritime vessel</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738095608"/>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Confined spaces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2904218100"/>
                  </a:ext>
                </a:extLst>
              </a:tr>
              <a:tr h="387313">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Hazardous Environments</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864951180"/>
                  </a:ext>
                </a:extLst>
              </a:tr>
              <a:tr h="267496">
                <a:tc>
                  <a:txBody>
                    <a:bodyPr/>
                    <a:lstStyle/>
                    <a:p>
                      <a:pPr marL="0" marR="0">
                        <a:spcAft>
                          <a:spcPts val="600"/>
                        </a:spcAft>
                        <a:buNone/>
                      </a:pPr>
                      <a:r>
                        <a:rPr lang="en-US" sz="1400" kern="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Etc</a:t>
                      </a: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2961493354"/>
                  </a:ext>
                </a:extLst>
              </a:tr>
            </a:tbl>
          </a:graphicData>
        </a:graphic>
      </p:graphicFrame>
      <p:sp>
        <p:nvSpPr>
          <p:cNvPr id="8" name="TextBox 7">
            <a:extLst>
              <a:ext uri="{FF2B5EF4-FFF2-40B4-BE49-F238E27FC236}">
                <a16:creationId xmlns:a16="http://schemas.microsoft.com/office/drawing/2014/main" id="{BD05083D-6AA8-D5C6-1158-A7888EDB5012}"/>
              </a:ext>
            </a:extLst>
          </p:cNvPr>
          <p:cNvSpPr txBox="1"/>
          <p:nvPr/>
        </p:nvSpPr>
        <p:spPr>
          <a:xfrm>
            <a:off x="6477215" y="1718321"/>
            <a:ext cx="7388094" cy="3031599"/>
          </a:xfrm>
          <a:prstGeom prst="rect">
            <a:avLst/>
          </a:prstGeom>
          <a:noFill/>
        </p:spPr>
        <p:txBody>
          <a:bodyPr wrap="square" rtlCol="0">
            <a:spAutoFit/>
          </a:bodyPr>
          <a:lstStyle/>
          <a:p>
            <a:pPr marL="228600" marR="0" fontAlgn="base">
              <a:spcAft>
                <a:spcPts val="600"/>
              </a:spcAft>
              <a:buNone/>
            </a:pPr>
            <a:r>
              <a:rPr lang="en-CA" sz="4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a:t>
            </a:r>
            <a:r>
              <a:rPr lang="en-CA" sz="20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en-CA" sz="2000" b="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permissive operating environment</a:t>
            </a:r>
            <a:endParaRPr lang="en-GB" dirty="0">
              <a:effectLst/>
              <a:latin typeface="Century Gothic" panose="020B0502020202020204" pitchFamily="34" charset="0"/>
              <a:ea typeface="Arial" panose="020B0604020202020204" pitchFamily="34" charset="0"/>
            </a:endParaRPr>
          </a:p>
          <a:p>
            <a:pPr marL="228600" marR="0" fontAlgn="base">
              <a:spcAft>
                <a:spcPts val="600"/>
              </a:spcAft>
              <a:buNone/>
            </a:pPr>
            <a:r>
              <a:rPr lang="en-CA" sz="4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a:t>
            </a:r>
            <a:r>
              <a:rPr lang="en-CA" sz="20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en-CA" sz="2000" b="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No specialist equipment required</a:t>
            </a:r>
            <a:endParaRPr lang="en-GB" dirty="0">
              <a:effectLst/>
              <a:latin typeface="Century Gothic" panose="020B0502020202020204" pitchFamily="34" charset="0"/>
              <a:ea typeface="Arial" panose="020B0604020202020204" pitchFamily="34" charset="0"/>
            </a:endParaRPr>
          </a:p>
          <a:p>
            <a:pPr marL="228600" marR="0" fontAlgn="base">
              <a:spcAft>
                <a:spcPts val="600"/>
              </a:spcAft>
              <a:buNone/>
            </a:pPr>
            <a:r>
              <a:rPr lang="en-CA" sz="4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a:t>
            </a:r>
            <a:r>
              <a:rPr lang="en-CA" sz="20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en-CA" sz="2000" b="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Low level of assurance is acceptable</a:t>
            </a:r>
            <a:endParaRPr lang="en-GB" dirty="0">
              <a:effectLst/>
              <a:latin typeface="Century Gothic" panose="020B0502020202020204" pitchFamily="34" charset="0"/>
              <a:ea typeface="Arial" panose="020B0604020202020204" pitchFamily="34" charset="0"/>
            </a:endParaRPr>
          </a:p>
          <a:p>
            <a:pPr marL="228600" marR="0" fontAlgn="base">
              <a:spcAft>
                <a:spcPts val="600"/>
              </a:spcAft>
            </a:pPr>
            <a:r>
              <a:rPr lang="en-CA" sz="4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a:t>
            </a:r>
            <a:r>
              <a:rPr lang="en-CA" sz="20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 IED threat level is low</a:t>
            </a:r>
            <a:endParaRPr lang="en-GB" dirty="0">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2989934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A86AA5D-C2B8-90CD-2421-C0FC29F266C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4DC7A74-53F4-C3F0-24BA-87409626ADEF}"/>
              </a:ext>
            </a:extLst>
          </p:cNvPr>
          <p:cNvSpPr txBox="1"/>
          <p:nvPr/>
        </p:nvSpPr>
        <p:spPr>
          <a:xfrm>
            <a:off x="2806230" y="71096"/>
            <a:ext cx="657954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F81BC"/>
                </a:solidFill>
                <a:effectLst/>
                <a:uLnTx/>
                <a:uFillTx/>
                <a:latin typeface="Century Gothic" panose="020B0502020202020204" pitchFamily="34" charset="0"/>
                <a:ea typeface="+mn-ea"/>
                <a:cs typeface="+mn-cs"/>
              </a:rPr>
              <a:t> Levels of Search</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F4EA8D73-748B-54A0-7D1F-20FC2A1BCCA9}"/>
              </a:ext>
            </a:extLst>
          </p:cNvPr>
          <p:cNvGraphicFramePr>
            <a:graphicFrameLocks noGrp="1"/>
          </p:cNvGraphicFramePr>
          <p:nvPr/>
        </p:nvGraphicFramePr>
        <p:xfrm>
          <a:off x="2020736" y="6202128"/>
          <a:ext cx="8150526" cy="548640"/>
        </p:xfrm>
        <a:graphic>
          <a:graphicData uri="http://schemas.openxmlformats.org/drawingml/2006/table">
            <a:tbl>
              <a:tblPr firstRow="1" firstCol="1" bandRow="1"/>
              <a:tblGrid>
                <a:gridCol w="515382">
                  <a:extLst>
                    <a:ext uri="{9D8B030D-6E8A-4147-A177-3AD203B41FA5}">
                      <a16:colId xmlns:a16="http://schemas.microsoft.com/office/drawing/2014/main" val="2214967667"/>
                    </a:ext>
                  </a:extLst>
                </a:gridCol>
                <a:gridCol w="7635144">
                  <a:extLst>
                    <a:ext uri="{9D8B030D-6E8A-4147-A177-3AD203B41FA5}">
                      <a16:colId xmlns:a16="http://schemas.microsoft.com/office/drawing/2014/main" val="358338755"/>
                    </a:ext>
                  </a:extLst>
                </a:gridCol>
              </a:tblGrid>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Aft>
                          <a:spcPts val="600"/>
                        </a:spcAft>
                        <a:buNone/>
                      </a:pPr>
                      <a:r>
                        <a:rPr lang="en-CA" sz="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Permitted</a:t>
                      </a:r>
                      <a:endParaRPr lang="en-GB" sz="120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629282"/>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Possibly all arms or specialized determined by HEAT factors and/or training level</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699215"/>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Not Permitted</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8212810"/>
                  </a:ext>
                </a:extLst>
              </a:tr>
            </a:tbl>
          </a:graphicData>
        </a:graphic>
      </p:graphicFrame>
      <p:cxnSp>
        <p:nvCxnSpPr>
          <p:cNvPr id="7" name="Straight Arrow Connector 6">
            <a:extLst>
              <a:ext uri="{FF2B5EF4-FFF2-40B4-BE49-F238E27FC236}">
                <a16:creationId xmlns:a16="http://schemas.microsoft.com/office/drawing/2014/main" id="{FBEDE61A-B20E-DB0F-8B2F-0189C7C6E097}"/>
              </a:ext>
            </a:extLst>
          </p:cNvPr>
          <p:cNvCxnSpPr>
            <a:cxnSpLocks/>
          </p:cNvCxnSpPr>
          <p:nvPr/>
        </p:nvCxnSpPr>
        <p:spPr>
          <a:xfrm>
            <a:off x="5204865" y="2674359"/>
            <a:ext cx="1368930" cy="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0BB6154-2B24-5155-C9FB-BA54B5F169B9}"/>
              </a:ext>
            </a:extLst>
          </p:cNvPr>
          <p:cNvPicPr>
            <a:picLocks noChangeAspect="1"/>
          </p:cNvPicPr>
          <p:nvPr/>
        </p:nvPicPr>
        <p:blipFill>
          <a:blip r:embed="rId3"/>
          <a:stretch>
            <a:fillRect/>
          </a:stretch>
        </p:blipFill>
        <p:spPr>
          <a:xfrm>
            <a:off x="6749580" y="1565949"/>
            <a:ext cx="5442420" cy="3726101"/>
          </a:xfrm>
          <a:prstGeom prst="rect">
            <a:avLst/>
          </a:prstGeom>
        </p:spPr>
      </p:pic>
      <p:graphicFrame>
        <p:nvGraphicFramePr>
          <p:cNvPr id="5" name="Table 4">
            <a:extLst>
              <a:ext uri="{FF2B5EF4-FFF2-40B4-BE49-F238E27FC236}">
                <a16:creationId xmlns:a16="http://schemas.microsoft.com/office/drawing/2014/main" id="{5E3878D9-5FE1-112F-57D7-15F0FAD9A2C3}"/>
              </a:ext>
            </a:extLst>
          </p:cNvPr>
          <p:cNvGraphicFramePr>
            <a:graphicFrameLocks noGrp="1"/>
          </p:cNvGraphicFramePr>
          <p:nvPr>
            <p:extLst>
              <p:ext uri="{D42A27DB-BD31-4B8C-83A1-F6EECF244321}">
                <p14:modId xmlns:p14="http://schemas.microsoft.com/office/powerpoint/2010/main" val="2546822000"/>
              </p:ext>
            </p:extLst>
          </p:nvPr>
        </p:nvGraphicFramePr>
        <p:xfrm>
          <a:off x="881449" y="876782"/>
          <a:ext cx="4323416" cy="4714678"/>
        </p:xfrm>
        <a:graphic>
          <a:graphicData uri="http://schemas.openxmlformats.org/drawingml/2006/table">
            <a:tbl>
              <a:tblPr firstRow="1" bandRow="1"/>
              <a:tblGrid>
                <a:gridCol w="2593183">
                  <a:extLst>
                    <a:ext uri="{9D8B030D-6E8A-4147-A177-3AD203B41FA5}">
                      <a16:colId xmlns:a16="http://schemas.microsoft.com/office/drawing/2014/main" val="332565321"/>
                    </a:ext>
                  </a:extLst>
                </a:gridCol>
                <a:gridCol w="1730233">
                  <a:extLst>
                    <a:ext uri="{9D8B030D-6E8A-4147-A177-3AD203B41FA5}">
                      <a16:colId xmlns:a16="http://schemas.microsoft.com/office/drawing/2014/main" val="718461085"/>
                    </a:ext>
                  </a:extLst>
                </a:gridCol>
              </a:tblGrid>
              <a:tr h="417963">
                <a:tc>
                  <a:txBody>
                    <a:bodyPr/>
                    <a:lstStyle/>
                    <a:p>
                      <a:pPr marL="0" marR="0" algn="ctr">
                        <a:spcAft>
                          <a:spcPts val="600"/>
                        </a:spcAft>
                        <a:buNone/>
                      </a:pPr>
                      <a:r>
                        <a:rPr lang="en-US" sz="140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Search Type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Basic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340655439"/>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Search Aware (5/25m)</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908243953"/>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Person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639687937"/>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Vehicle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063369774"/>
                  </a:ext>
                </a:extLst>
              </a:tr>
              <a:tr h="284215">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VP Check (low threat)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42439981"/>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Building</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solidFill>
                          <a:srgbClr val="FFFF00"/>
                        </a:solidFill>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913407927"/>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Route</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657350011"/>
                  </a:ext>
                </a:extLst>
              </a:tr>
              <a:tr h="434682">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Area</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741403518"/>
                  </a:ext>
                </a:extLst>
              </a:tr>
              <a:tr h="492641">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Defensive Building Search or VIP protective search</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618634229"/>
                  </a:ext>
                </a:extLst>
              </a:tr>
              <a:tr h="267496">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Aircraft, Train, Maritime vessel</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738095608"/>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Confined spaces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2904218100"/>
                  </a:ext>
                </a:extLst>
              </a:tr>
              <a:tr h="387313">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Hazardous Environments</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864951180"/>
                  </a:ext>
                </a:extLst>
              </a:tr>
              <a:tr h="267496">
                <a:tc>
                  <a:txBody>
                    <a:bodyPr/>
                    <a:lstStyle/>
                    <a:p>
                      <a:pPr marL="0" marR="0">
                        <a:spcAft>
                          <a:spcPts val="600"/>
                        </a:spcAft>
                        <a:buNone/>
                      </a:pPr>
                      <a:r>
                        <a:rPr lang="en-US" sz="1400" kern="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Etc</a:t>
                      </a: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2961493354"/>
                  </a:ext>
                </a:extLst>
              </a:tr>
            </a:tbl>
          </a:graphicData>
        </a:graphic>
      </p:graphicFrame>
    </p:spTree>
    <p:extLst>
      <p:ext uri="{BB962C8B-B14F-4D97-AF65-F5344CB8AC3E}">
        <p14:creationId xmlns:p14="http://schemas.microsoft.com/office/powerpoint/2010/main" val="1921086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6E412EB-36C8-E4B7-6310-4098AC6DC85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852B6BF-3FF2-5A8A-3E45-D9DB1219BE97}"/>
              </a:ext>
            </a:extLst>
          </p:cNvPr>
          <p:cNvSpPr txBox="1"/>
          <p:nvPr/>
        </p:nvSpPr>
        <p:spPr>
          <a:xfrm>
            <a:off x="2806230" y="71096"/>
            <a:ext cx="657954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F81BC"/>
                </a:solidFill>
                <a:effectLst/>
                <a:uLnTx/>
                <a:uFillTx/>
                <a:latin typeface="Century Gothic" panose="020B0502020202020204" pitchFamily="34" charset="0"/>
                <a:ea typeface="+mn-ea"/>
                <a:cs typeface="+mn-cs"/>
              </a:rPr>
              <a:t> Levels of Search</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6841A210-49A7-E11A-732C-6D4A9074930D}"/>
              </a:ext>
            </a:extLst>
          </p:cNvPr>
          <p:cNvGraphicFramePr>
            <a:graphicFrameLocks noGrp="1"/>
          </p:cNvGraphicFramePr>
          <p:nvPr/>
        </p:nvGraphicFramePr>
        <p:xfrm>
          <a:off x="2020736" y="6202128"/>
          <a:ext cx="8150526" cy="548640"/>
        </p:xfrm>
        <a:graphic>
          <a:graphicData uri="http://schemas.openxmlformats.org/drawingml/2006/table">
            <a:tbl>
              <a:tblPr firstRow="1" firstCol="1" bandRow="1"/>
              <a:tblGrid>
                <a:gridCol w="515382">
                  <a:extLst>
                    <a:ext uri="{9D8B030D-6E8A-4147-A177-3AD203B41FA5}">
                      <a16:colId xmlns:a16="http://schemas.microsoft.com/office/drawing/2014/main" val="2214967667"/>
                    </a:ext>
                  </a:extLst>
                </a:gridCol>
                <a:gridCol w="7635144">
                  <a:extLst>
                    <a:ext uri="{9D8B030D-6E8A-4147-A177-3AD203B41FA5}">
                      <a16:colId xmlns:a16="http://schemas.microsoft.com/office/drawing/2014/main" val="358338755"/>
                    </a:ext>
                  </a:extLst>
                </a:gridCol>
              </a:tblGrid>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Aft>
                          <a:spcPts val="600"/>
                        </a:spcAft>
                        <a:buNone/>
                      </a:pPr>
                      <a:r>
                        <a:rPr lang="en-CA" sz="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Permitted</a:t>
                      </a:r>
                      <a:endParaRPr lang="en-GB" sz="120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629282"/>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Possibly all arms or specialized determined by HEAT factors and/or training level</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699215"/>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Not Permitted</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8212810"/>
                  </a:ext>
                </a:extLst>
              </a:tr>
            </a:tbl>
          </a:graphicData>
        </a:graphic>
      </p:graphicFrame>
      <p:cxnSp>
        <p:nvCxnSpPr>
          <p:cNvPr id="7" name="Straight Arrow Connector 6">
            <a:extLst>
              <a:ext uri="{FF2B5EF4-FFF2-40B4-BE49-F238E27FC236}">
                <a16:creationId xmlns:a16="http://schemas.microsoft.com/office/drawing/2014/main" id="{04995FF9-1FF1-DF2D-269A-28F11B3D2797}"/>
              </a:ext>
            </a:extLst>
          </p:cNvPr>
          <p:cNvCxnSpPr>
            <a:cxnSpLocks/>
          </p:cNvCxnSpPr>
          <p:nvPr/>
        </p:nvCxnSpPr>
        <p:spPr>
          <a:xfrm>
            <a:off x="5204865" y="2674359"/>
            <a:ext cx="1368930" cy="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29F0823D-7C38-5402-56AE-53B388787515}"/>
              </a:ext>
            </a:extLst>
          </p:cNvPr>
          <p:cNvGraphicFramePr>
            <a:graphicFrameLocks noGrp="1"/>
          </p:cNvGraphicFramePr>
          <p:nvPr/>
        </p:nvGraphicFramePr>
        <p:xfrm>
          <a:off x="881449" y="876782"/>
          <a:ext cx="4323416" cy="4714678"/>
        </p:xfrm>
        <a:graphic>
          <a:graphicData uri="http://schemas.openxmlformats.org/drawingml/2006/table">
            <a:tbl>
              <a:tblPr firstRow="1" bandRow="1"/>
              <a:tblGrid>
                <a:gridCol w="2593183">
                  <a:extLst>
                    <a:ext uri="{9D8B030D-6E8A-4147-A177-3AD203B41FA5}">
                      <a16:colId xmlns:a16="http://schemas.microsoft.com/office/drawing/2014/main" val="332565321"/>
                    </a:ext>
                  </a:extLst>
                </a:gridCol>
                <a:gridCol w="1730233">
                  <a:extLst>
                    <a:ext uri="{9D8B030D-6E8A-4147-A177-3AD203B41FA5}">
                      <a16:colId xmlns:a16="http://schemas.microsoft.com/office/drawing/2014/main" val="718461085"/>
                    </a:ext>
                  </a:extLst>
                </a:gridCol>
              </a:tblGrid>
              <a:tr h="417963">
                <a:tc>
                  <a:txBody>
                    <a:bodyPr/>
                    <a:lstStyle/>
                    <a:p>
                      <a:pPr marL="0" marR="0" algn="ctr">
                        <a:spcAft>
                          <a:spcPts val="600"/>
                        </a:spcAft>
                        <a:buNone/>
                      </a:pPr>
                      <a:r>
                        <a:rPr lang="en-US" sz="140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Search Type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Basic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340655439"/>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Search Aware (5/25m)</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908243953"/>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Person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639687937"/>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Vehicle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063369774"/>
                  </a:ext>
                </a:extLst>
              </a:tr>
              <a:tr h="284215">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VP Check (low threat)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42439981"/>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Building</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solidFill>
                          <a:srgbClr val="FFFF00"/>
                        </a:solidFill>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913407927"/>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Route</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657350011"/>
                  </a:ext>
                </a:extLst>
              </a:tr>
              <a:tr h="434682">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Area</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741403518"/>
                  </a:ext>
                </a:extLst>
              </a:tr>
              <a:tr h="492641">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Defensive Building Search or VIP protective search</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618634229"/>
                  </a:ext>
                </a:extLst>
              </a:tr>
              <a:tr h="267496">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Aircraft, Train, Maritime vessel</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738095608"/>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Confined spaces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2904218100"/>
                  </a:ext>
                </a:extLst>
              </a:tr>
              <a:tr h="387313">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Hazardous Environments</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864951180"/>
                  </a:ext>
                </a:extLst>
              </a:tr>
              <a:tr h="267496">
                <a:tc>
                  <a:txBody>
                    <a:bodyPr/>
                    <a:lstStyle/>
                    <a:p>
                      <a:pPr marL="0" marR="0">
                        <a:spcAft>
                          <a:spcPts val="600"/>
                        </a:spcAft>
                        <a:buNone/>
                      </a:pPr>
                      <a:r>
                        <a:rPr lang="en-US" sz="1400" kern="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Etc</a:t>
                      </a: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2961493354"/>
                  </a:ext>
                </a:extLst>
              </a:tr>
            </a:tbl>
          </a:graphicData>
        </a:graphic>
      </p:graphicFrame>
      <p:sp>
        <p:nvSpPr>
          <p:cNvPr id="2" name="TextBox 1">
            <a:extLst>
              <a:ext uri="{FF2B5EF4-FFF2-40B4-BE49-F238E27FC236}">
                <a16:creationId xmlns:a16="http://schemas.microsoft.com/office/drawing/2014/main" id="{34886E9F-3DF7-5090-FB11-12FF6F54540E}"/>
              </a:ext>
            </a:extLst>
          </p:cNvPr>
          <p:cNvSpPr txBox="1"/>
          <p:nvPr/>
        </p:nvSpPr>
        <p:spPr>
          <a:xfrm>
            <a:off x="6477215" y="1718321"/>
            <a:ext cx="7388094" cy="3031599"/>
          </a:xfrm>
          <a:prstGeom prst="rect">
            <a:avLst/>
          </a:prstGeom>
          <a:noFill/>
        </p:spPr>
        <p:txBody>
          <a:bodyPr wrap="square" rtlCol="0">
            <a:spAutoFit/>
          </a:bodyPr>
          <a:lstStyle/>
          <a:p>
            <a:pPr marL="228600" marR="0" fontAlgn="base">
              <a:spcAft>
                <a:spcPts val="600"/>
              </a:spcAft>
              <a:buNone/>
            </a:pPr>
            <a:r>
              <a:rPr lang="en-CA" sz="4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a:t>
            </a:r>
            <a:r>
              <a:rPr lang="en-CA" sz="20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en-CA" sz="2000" b="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permissive operating environment</a:t>
            </a:r>
            <a:endParaRPr lang="en-GB" dirty="0">
              <a:effectLst/>
              <a:latin typeface="Century Gothic" panose="020B0502020202020204" pitchFamily="34" charset="0"/>
              <a:ea typeface="Arial" panose="020B0604020202020204" pitchFamily="34" charset="0"/>
            </a:endParaRPr>
          </a:p>
          <a:p>
            <a:pPr marL="228600" marR="0" fontAlgn="base">
              <a:spcAft>
                <a:spcPts val="600"/>
              </a:spcAft>
              <a:buNone/>
            </a:pPr>
            <a:r>
              <a:rPr lang="en-CA" sz="4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a:t>
            </a:r>
            <a:r>
              <a:rPr lang="en-CA" sz="20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en-CA" sz="2000" b="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No specialist equipment required</a:t>
            </a:r>
            <a:endParaRPr lang="en-GB" dirty="0">
              <a:effectLst/>
              <a:latin typeface="Century Gothic" panose="020B0502020202020204" pitchFamily="34" charset="0"/>
              <a:ea typeface="Arial" panose="020B0604020202020204" pitchFamily="34" charset="0"/>
            </a:endParaRPr>
          </a:p>
          <a:p>
            <a:pPr marL="228600" marR="0" fontAlgn="base">
              <a:spcAft>
                <a:spcPts val="600"/>
              </a:spcAft>
              <a:buNone/>
            </a:pPr>
            <a:r>
              <a:rPr lang="en-CA" sz="4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a:t>
            </a:r>
            <a:r>
              <a:rPr lang="en-CA" sz="20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en-CA" sz="2000" b="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Low level of assurance is acceptable</a:t>
            </a:r>
            <a:endParaRPr lang="en-GB" dirty="0">
              <a:effectLst/>
              <a:latin typeface="Century Gothic" panose="020B0502020202020204" pitchFamily="34" charset="0"/>
              <a:ea typeface="Arial" panose="020B0604020202020204" pitchFamily="34" charset="0"/>
            </a:endParaRPr>
          </a:p>
          <a:p>
            <a:pPr marL="228600" marR="0" fontAlgn="base">
              <a:spcAft>
                <a:spcPts val="600"/>
              </a:spcAft>
            </a:pPr>
            <a:r>
              <a:rPr lang="en-CA" sz="4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a:t>
            </a:r>
            <a:r>
              <a:rPr lang="en-CA" sz="20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 IED threat level is low</a:t>
            </a:r>
            <a:endParaRPr lang="en-GB" dirty="0">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3985563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95F77-9358-DE97-E0BE-112CAFD7C34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9B37C3C-01FB-A0DC-8A00-F0068A17121B}"/>
              </a:ext>
            </a:extLst>
          </p:cNvPr>
          <p:cNvSpPr txBox="1"/>
          <p:nvPr/>
        </p:nvSpPr>
        <p:spPr>
          <a:xfrm>
            <a:off x="2806230" y="71096"/>
            <a:ext cx="657954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F81BC"/>
                </a:solidFill>
                <a:effectLst/>
                <a:uLnTx/>
                <a:uFillTx/>
                <a:latin typeface="Century Gothic" panose="020B0502020202020204" pitchFamily="34" charset="0"/>
                <a:ea typeface="+mn-ea"/>
                <a:cs typeface="+mn-cs"/>
              </a:rPr>
              <a:t> Levels of Search</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A0826ED7-E757-D422-3C1E-BEA5BB3DEA24}"/>
              </a:ext>
            </a:extLst>
          </p:cNvPr>
          <p:cNvGraphicFramePr>
            <a:graphicFrameLocks noGrp="1"/>
          </p:cNvGraphicFramePr>
          <p:nvPr>
            <p:extLst>
              <p:ext uri="{D42A27DB-BD31-4B8C-83A1-F6EECF244321}">
                <p14:modId xmlns:p14="http://schemas.microsoft.com/office/powerpoint/2010/main" val="1224482808"/>
              </p:ext>
            </p:extLst>
          </p:nvPr>
        </p:nvGraphicFramePr>
        <p:xfrm>
          <a:off x="881449" y="876782"/>
          <a:ext cx="10429101" cy="4799635"/>
        </p:xfrm>
        <a:graphic>
          <a:graphicData uri="http://schemas.openxmlformats.org/drawingml/2006/table">
            <a:tbl>
              <a:tblPr firstRow="1" bandRow="1"/>
              <a:tblGrid>
                <a:gridCol w="2593183">
                  <a:extLst>
                    <a:ext uri="{9D8B030D-6E8A-4147-A177-3AD203B41FA5}">
                      <a16:colId xmlns:a16="http://schemas.microsoft.com/office/drawing/2014/main" val="332565321"/>
                    </a:ext>
                  </a:extLst>
                </a:gridCol>
                <a:gridCol w="1730233">
                  <a:extLst>
                    <a:ext uri="{9D8B030D-6E8A-4147-A177-3AD203B41FA5}">
                      <a16:colId xmlns:a16="http://schemas.microsoft.com/office/drawing/2014/main" val="718461085"/>
                    </a:ext>
                  </a:extLst>
                </a:gridCol>
                <a:gridCol w="1651094">
                  <a:extLst>
                    <a:ext uri="{9D8B030D-6E8A-4147-A177-3AD203B41FA5}">
                      <a16:colId xmlns:a16="http://schemas.microsoft.com/office/drawing/2014/main" val="281898877"/>
                    </a:ext>
                  </a:extLst>
                </a:gridCol>
                <a:gridCol w="1829970">
                  <a:extLst>
                    <a:ext uri="{9D8B030D-6E8A-4147-A177-3AD203B41FA5}">
                      <a16:colId xmlns:a16="http://schemas.microsoft.com/office/drawing/2014/main" val="1470133565"/>
                    </a:ext>
                  </a:extLst>
                </a:gridCol>
                <a:gridCol w="2624621">
                  <a:extLst>
                    <a:ext uri="{9D8B030D-6E8A-4147-A177-3AD203B41FA5}">
                      <a16:colId xmlns:a16="http://schemas.microsoft.com/office/drawing/2014/main" val="1755530259"/>
                    </a:ext>
                  </a:extLst>
                </a:gridCol>
              </a:tblGrid>
              <a:tr h="417963">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Search Type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Basic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Route</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Intermediate</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Advanced/Specialist</a:t>
                      </a:r>
                      <a:endParaRPr lang="en-GB" sz="1400">
                        <a:effectLst/>
                        <a:latin typeface="Century Gothic" panose="020B0502020202020204" pitchFamily="34" charset="0"/>
                        <a:ea typeface="Calibri" panose="020F0502020204030204" pitchFamily="34" charset="0"/>
                        <a:cs typeface="Arial" panose="020B0604020202020204" pitchFamily="34" charset="0"/>
                      </a:endParaRPr>
                    </a:p>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(not a UN PKO reqt)</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340655439"/>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Search Aware (5/25m)</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908243953"/>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Person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639687937"/>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Vehicle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063369774"/>
                  </a:ext>
                </a:extLst>
              </a:tr>
              <a:tr h="284215">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VP Check (low threat)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marR="0">
                        <a:spcAft>
                          <a:spcPts val="600"/>
                        </a:spcAft>
                        <a:buNone/>
                      </a:pP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42439981"/>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Building</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solidFill>
                          <a:srgbClr val="FFFF00"/>
                        </a:solidFill>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913407927"/>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Route</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endParaRPr lang="en-GB" sz="1400" dirty="0">
                        <a:effectLst/>
                        <a:highlight>
                          <a:srgbClr val="FFFF00"/>
                        </a:highligh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endParaRPr lang="en-GB" sz="1400" dirty="0">
                        <a:solidFill>
                          <a:srgbClr val="FFFF00"/>
                        </a:solidFill>
                        <a:effectLst/>
                        <a:highlight>
                          <a:srgbClr val="FFFF00"/>
                        </a:highligh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657350011"/>
                  </a:ext>
                </a:extLst>
              </a:tr>
              <a:tr h="434682">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Area</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741403518"/>
                  </a:ext>
                </a:extLst>
              </a:tr>
              <a:tr h="492641">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Defensive Building Search or VIP protective search</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618634229"/>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Aircraft, Train, Maritime vessel</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738095608"/>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Confined spaces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2904218100"/>
                  </a:ext>
                </a:extLst>
              </a:tr>
              <a:tr h="387313">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Hazardous Environments</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864951180"/>
                  </a:ext>
                </a:extLst>
              </a:tr>
              <a:tr h="267496">
                <a:tc>
                  <a:txBody>
                    <a:bodyPr/>
                    <a:lstStyle/>
                    <a:p>
                      <a:pPr marL="0" marR="0">
                        <a:spcAft>
                          <a:spcPts val="600"/>
                        </a:spcAft>
                        <a:buNone/>
                      </a:pPr>
                      <a:r>
                        <a:rPr lang="en-US" sz="1400" kern="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Etc</a:t>
                      </a: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2961493354"/>
                  </a:ext>
                </a:extLst>
              </a:tr>
            </a:tbl>
          </a:graphicData>
        </a:graphic>
      </p:graphicFrame>
      <p:graphicFrame>
        <p:nvGraphicFramePr>
          <p:cNvPr id="4" name="Table 3">
            <a:extLst>
              <a:ext uri="{FF2B5EF4-FFF2-40B4-BE49-F238E27FC236}">
                <a16:creationId xmlns:a16="http://schemas.microsoft.com/office/drawing/2014/main" id="{1F0E1938-BA7F-D9F6-149D-B3181B27E51D}"/>
              </a:ext>
            </a:extLst>
          </p:cNvPr>
          <p:cNvGraphicFramePr>
            <a:graphicFrameLocks noGrp="1"/>
          </p:cNvGraphicFramePr>
          <p:nvPr/>
        </p:nvGraphicFramePr>
        <p:xfrm>
          <a:off x="2020736" y="6202128"/>
          <a:ext cx="8150526" cy="548640"/>
        </p:xfrm>
        <a:graphic>
          <a:graphicData uri="http://schemas.openxmlformats.org/drawingml/2006/table">
            <a:tbl>
              <a:tblPr firstRow="1" firstCol="1" bandRow="1"/>
              <a:tblGrid>
                <a:gridCol w="515382">
                  <a:extLst>
                    <a:ext uri="{9D8B030D-6E8A-4147-A177-3AD203B41FA5}">
                      <a16:colId xmlns:a16="http://schemas.microsoft.com/office/drawing/2014/main" val="2214967667"/>
                    </a:ext>
                  </a:extLst>
                </a:gridCol>
                <a:gridCol w="7635144">
                  <a:extLst>
                    <a:ext uri="{9D8B030D-6E8A-4147-A177-3AD203B41FA5}">
                      <a16:colId xmlns:a16="http://schemas.microsoft.com/office/drawing/2014/main" val="358338755"/>
                    </a:ext>
                  </a:extLst>
                </a:gridCol>
              </a:tblGrid>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Aft>
                          <a:spcPts val="600"/>
                        </a:spcAft>
                        <a:buNone/>
                      </a:pPr>
                      <a:r>
                        <a:rPr lang="en-CA" sz="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Permitted</a:t>
                      </a:r>
                      <a:endParaRPr lang="en-GB" sz="120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629282"/>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Possibly all arms or specialized determined by HEAT factors and/or training level</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699215"/>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Not Permitted</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8212810"/>
                  </a:ext>
                </a:extLst>
              </a:tr>
            </a:tbl>
          </a:graphicData>
        </a:graphic>
      </p:graphicFrame>
    </p:spTree>
    <p:extLst>
      <p:ext uri="{BB962C8B-B14F-4D97-AF65-F5344CB8AC3E}">
        <p14:creationId xmlns:p14="http://schemas.microsoft.com/office/powerpoint/2010/main" val="2086380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4B9CA-38B6-080F-7160-F17B82A38A5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12F97D8-54C6-5FE6-8AA0-D9E25B936C04}"/>
              </a:ext>
            </a:extLst>
          </p:cNvPr>
          <p:cNvSpPr txBox="1"/>
          <p:nvPr/>
        </p:nvSpPr>
        <p:spPr>
          <a:xfrm>
            <a:off x="2806230" y="71096"/>
            <a:ext cx="657954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F81BC"/>
                </a:solidFill>
                <a:effectLst/>
                <a:uLnTx/>
                <a:uFillTx/>
                <a:latin typeface="Century Gothic" panose="020B0502020202020204" pitchFamily="34" charset="0"/>
                <a:ea typeface="+mn-ea"/>
                <a:cs typeface="+mn-cs"/>
              </a:rPr>
              <a:t> Levels of Search</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81A185A8-64CB-16A0-6124-57EF725FC709}"/>
              </a:ext>
            </a:extLst>
          </p:cNvPr>
          <p:cNvGraphicFramePr>
            <a:graphicFrameLocks noGrp="1"/>
          </p:cNvGraphicFramePr>
          <p:nvPr/>
        </p:nvGraphicFramePr>
        <p:xfrm>
          <a:off x="2020736" y="6202128"/>
          <a:ext cx="8150526" cy="548640"/>
        </p:xfrm>
        <a:graphic>
          <a:graphicData uri="http://schemas.openxmlformats.org/drawingml/2006/table">
            <a:tbl>
              <a:tblPr firstRow="1" firstCol="1" bandRow="1"/>
              <a:tblGrid>
                <a:gridCol w="515382">
                  <a:extLst>
                    <a:ext uri="{9D8B030D-6E8A-4147-A177-3AD203B41FA5}">
                      <a16:colId xmlns:a16="http://schemas.microsoft.com/office/drawing/2014/main" val="2214967667"/>
                    </a:ext>
                  </a:extLst>
                </a:gridCol>
                <a:gridCol w="7635144">
                  <a:extLst>
                    <a:ext uri="{9D8B030D-6E8A-4147-A177-3AD203B41FA5}">
                      <a16:colId xmlns:a16="http://schemas.microsoft.com/office/drawing/2014/main" val="358338755"/>
                    </a:ext>
                  </a:extLst>
                </a:gridCol>
              </a:tblGrid>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Aft>
                          <a:spcPts val="600"/>
                        </a:spcAft>
                        <a:buNone/>
                      </a:pPr>
                      <a:r>
                        <a:rPr lang="en-CA" sz="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Permitted</a:t>
                      </a:r>
                      <a:endParaRPr lang="en-GB" sz="120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629282"/>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Possibly all arms or specialized determined by HEAT factors and/or training level</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699215"/>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Not Permitted</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8212810"/>
                  </a:ext>
                </a:extLst>
              </a:tr>
            </a:tbl>
          </a:graphicData>
        </a:graphic>
      </p:graphicFrame>
      <p:cxnSp>
        <p:nvCxnSpPr>
          <p:cNvPr id="3" name="Straight Arrow Connector 2">
            <a:extLst>
              <a:ext uri="{FF2B5EF4-FFF2-40B4-BE49-F238E27FC236}">
                <a16:creationId xmlns:a16="http://schemas.microsoft.com/office/drawing/2014/main" id="{99FA51FF-EF4E-114F-1086-88EFC3E8D526}"/>
              </a:ext>
            </a:extLst>
          </p:cNvPr>
          <p:cNvCxnSpPr>
            <a:cxnSpLocks/>
          </p:cNvCxnSpPr>
          <p:nvPr/>
        </p:nvCxnSpPr>
        <p:spPr>
          <a:xfrm>
            <a:off x="5125726" y="3015049"/>
            <a:ext cx="1368930" cy="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FE28E81-9FE3-47CB-28F5-C97220B58C77}"/>
              </a:ext>
            </a:extLst>
          </p:cNvPr>
          <p:cNvPicPr>
            <a:picLocks noChangeAspect="1"/>
          </p:cNvPicPr>
          <p:nvPr/>
        </p:nvPicPr>
        <p:blipFill>
          <a:blip r:embed="rId3"/>
          <a:stretch>
            <a:fillRect/>
          </a:stretch>
        </p:blipFill>
        <p:spPr>
          <a:xfrm>
            <a:off x="4635646" y="4000298"/>
            <a:ext cx="7556354" cy="1982956"/>
          </a:xfrm>
          <a:prstGeom prst="rect">
            <a:avLst/>
          </a:prstGeom>
        </p:spPr>
      </p:pic>
      <p:pic>
        <p:nvPicPr>
          <p:cNvPr id="8" name="Picture 7">
            <a:extLst>
              <a:ext uri="{FF2B5EF4-FFF2-40B4-BE49-F238E27FC236}">
                <a16:creationId xmlns:a16="http://schemas.microsoft.com/office/drawing/2014/main" id="{D3238D5B-2290-6BE2-9705-B9EC923C64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76522" y="708538"/>
            <a:ext cx="4244277" cy="2829518"/>
          </a:xfrm>
          <a:prstGeom prst="rect">
            <a:avLst/>
          </a:prstGeom>
        </p:spPr>
      </p:pic>
      <p:graphicFrame>
        <p:nvGraphicFramePr>
          <p:cNvPr id="5" name="Table 4">
            <a:extLst>
              <a:ext uri="{FF2B5EF4-FFF2-40B4-BE49-F238E27FC236}">
                <a16:creationId xmlns:a16="http://schemas.microsoft.com/office/drawing/2014/main" id="{FE86188A-9825-1F8E-386C-5C6121D658E2}"/>
              </a:ext>
            </a:extLst>
          </p:cNvPr>
          <p:cNvGraphicFramePr>
            <a:graphicFrameLocks noGrp="1"/>
          </p:cNvGraphicFramePr>
          <p:nvPr>
            <p:extLst>
              <p:ext uri="{D42A27DB-BD31-4B8C-83A1-F6EECF244321}">
                <p14:modId xmlns:p14="http://schemas.microsoft.com/office/powerpoint/2010/main" val="1742585039"/>
              </p:ext>
            </p:extLst>
          </p:nvPr>
        </p:nvGraphicFramePr>
        <p:xfrm>
          <a:off x="881449" y="876782"/>
          <a:ext cx="4244277" cy="4714678"/>
        </p:xfrm>
        <a:graphic>
          <a:graphicData uri="http://schemas.openxmlformats.org/drawingml/2006/table">
            <a:tbl>
              <a:tblPr firstRow="1" bandRow="1"/>
              <a:tblGrid>
                <a:gridCol w="2593183">
                  <a:extLst>
                    <a:ext uri="{9D8B030D-6E8A-4147-A177-3AD203B41FA5}">
                      <a16:colId xmlns:a16="http://schemas.microsoft.com/office/drawing/2014/main" val="332565321"/>
                    </a:ext>
                  </a:extLst>
                </a:gridCol>
                <a:gridCol w="1651094">
                  <a:extLst>
                    <a:ext uri="{9D8B030D-6E8A-4147-A177-3AD203B41FA5}">
                      <a16:colId xmlns:a16="http://schemas.microsoft.com/office/drawing/2014/main" val="281898877"/>
                    </a:ext>
                  </a:extLst>
                </a:gridCol>
              </a:tblGrid>
              <a:tr h="417963">
                <a:tc>
                  <a:txBody>
                    <a:bodyPr/>
                    <a:lstStyle/>
                    <a:p>
                      <a:pPr marL="0" marR="0" algn="ctr">
                        <a:spcAft>
                          <a:spcPts val="600"/>
                        </a:spcAft>
                        <a:buNone/>
                      </a:pPr>
                      <a:r>
                        <a:rPr lang="en-US" sz="140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Search Type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Route</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340655439"/>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Search Aware (5/25m)</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908243953"/>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Person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639687937"/>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Vehicle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063369774"/>
                  </a:ext>
                </a:extLst>
              </a:tr>
              <a:tr h="284215">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VP Check (low threat)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42439981"/>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Building</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913407927"/>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Route</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dirty="0">
                        <a:effectLst/>
                        <a:highlight>
                          <a:srgbClr val="FFFF00"/>
                        </a:highligh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3657350011"/>
                  </a:ext>
                </a:extLst>
              </a:tr>
              <a:tr h="434682">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Area</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741403518"/>
                  </a:ext>
                </a:extLst>
              </a:tr>
              <a:tr h="492641">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Defensive Building Search or VIP protective search</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618634229"/>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Aircraft, Train, Maritime vessel</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738095608"/>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Confined spaces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2904218100"/>
                  </a:ext>
                </a:extLst>
              </a:tr>
              <a:tr h="387313">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Hazardous Environments</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864951180"/>
                  </a:ext>
                </a:extLst>
              </a:tr>
              <a:tr h="267496">
                <a:tc>
                  <a:txBody>
                    <a:bodyPr/>
                    <a:lstStyle/>
                    <a:p>
                      <a:pPr marL="0" marR="0">
                        <a:spcAft>
                          <a:spcPts val="600"/>
                        </a:spcAft>
                        <a:buNone/>
                      </a:pPr>
                      <a:r>
                        <a:rPr lang="en-US" sz="1400" kern="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Etc</a:t>
                      </a: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2961493354"/>
                  </a:ext>
                </a:extLst>
              </a:tr>
            </a:tbl>
          </a:graphicData>
        </a:graphic>
      </p:graphicFrame>
    </p:spTree>
    <p:extLst>
      <p:ext uri="{BB962C8B-B14F-4D97-AF65-F5344CB8AC3E}">
        <p14:creationId xmlns:p14="http://schemas.microsoft.com/office/powerpoint/2010/main" val="2532503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E78FD-4923-0C3C-662C-8115D10E03A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091632C-924B-8683-FD5A-4353A27BE0C6}"/>
              </a:ext>
            </a:extLst>
          </p:cNvPr>
          <p:cNvSpPr txBox="1"/>
          <p:nvPr/>
        </p:nvSpPr>
        <p:spPr>
          <a:xfrm>
            <a:off x="2806230" y="71096"/>
            <a:ext cx="657954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F81BC"/>
                </a:solidFill>
                <a:effectLst/>
                <a:uLnTx/>
                <a:uFillTx/>
                <a:latin typeface="Century Gothic" panose="020B0502020202020204" pitchFamily="34" charset="0"/>
                <a:ea typeface="+mn-ea"/>
                <a:cs typeface="+mn-cs"/>
              </a:rPr>
              <a:t> Levels of Search</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189D460C-712D-FF94-B88A-5B9A2BDE90A5}"/>
              </a:ext>
            </a:extLst>
          </p:cNvPr>
          <p:cNvGraphicFramePr>
            <a:graphicFrameLocks noGrp="1"/>
          </p:cNvGraphicFramePr>
          <p:nvPr>
            <p:extLst>
              <p:ext uri="{D42A27DB-BD31-4B8C-83A1-F6EECF244321}">
                <p14:modId xmlns:p14="http://schemas.microsoft.com/office/powerpoint/2010/main" val="2928527685"/>
              </p:ext>
            </p:extLst>
          </p:nvPr>
        </p:nvGraphicFramePr>
        <p:xfrm>
          <a:off x="881449" y="876782"/>
          <a:ext cx="10429101" cy="4799635"/>
        </p:xfrm>
        <a:graphic>
          <a:graphicData uri="http://schemas.openxmlformats.org/drawingml/2006/table">
            <a:tbl>
              <a:tblPr firstRow="1" bandRow="1"/>
              <a:tblGrid>
                <a:gridCol w="2593183">
                  <a:extLst>
                    <a:ext uri="{9D8B030D-6E8A-4147-A177-3AD203B41FA5}">
                      <a16:colId xmlns:a16="http://schemas.microsoft.com/office/drawing/2014/main" val="332565321"/>
                    </a:ext>
                  </a:extLst>
                </a:gridCol>
                <a:gridCol w="1730233">
                  <a:extLst>
                    <a:ext uri="{9D8B030D-6E8A-4147-A177-3AD203B41FA5}">
                      <a16:colId xmlns:a16="http://schemas.microsoft.com/office/drawing/2014/main" val="718461085"/>
                    </a:ext>
                  </a:extLst>
                </a:gridCol>
                <a:gridCol w="1651094">
                  <a:extLst>
                    <a:ext uri="{9D8B030D-6E8A-4147-A177-3AD203B41FA5}">
                      <a16:colId xmlns:a16="http://schemas.microsoft.com/office/drawing/2014/main" val="281898877"/>
                    </a:ext>
                  </a:extLst>
                </a:gridCol>
                <a:gridCol w="1829970">
                  <a:extLst>
                    <a:ext uri="{9D8B030D-6E8A-4147-A177-3AD203B41FA5}">
                      <a16:colId xmlns:a16="http://schemas.microsoft.com/office/drawing/2014/main" val="1470133565"/>
                    </a:ext>
                  </a:extLst>
                </a:gridCol>
                <a:gridCol w="2624621">
                  <a:extLst>
                    <a:ext uri="{9D8B030D-6E8A-4147-A177-3AD203B41FA5}">
                      <a16:colId xmlns:a16="http://schemas.microsoft.com/office/drawing/2014/main" val="1755530259"/>
                    </a:ext>
                  </a:extLst>
                </a:gridCol>
              </a:tblGrid>
              <a:tr h="417963">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Search Type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Basic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Route</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Intermediate</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Advanced/Specialist</a:t>
                      </a:r>
                      <a:endParaRPr lang="en-GB" sz="1400">
                        <a:effectLst/>
                        <a:latin typeface="Century Gothic" panose="020B0502020202020204" pitchFamily="34" charset="0"/>
                        <a:ea typeface="Calibri" panose="020F0502020204030204" pitchFamily="34" charset="0"/>
                        <a:cs typeface="Arial" panose="020B0604020202020204" pitchFamily="34" charset="0"/>
                      </a:endParaRPr>
                    </a:p>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(not a UN PKO reqt)</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340655439"/>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Search Aware (5/25m)</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908243953"/>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Person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639687937"/>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Vehicle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063369774"/>
                  </a:ext>
                </a:extLst>
              </a:tr>
              <a:tr h="284215">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VP Check (low threat)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marR="0">
                        <a:spcAft>
                          <a:spcPts val="600"/>
                        </a:spcAft>
                        <a:buNone/>
                      </a:pP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42439981"/>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Building</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solidFill>
                          <a:srgbClr val="FFFF00"/>
                        </a:solidFill>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913407927"/>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Route</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endParaRPr lang="en-GB" sz="1400" dirty="0">
                        <a:effectLst/>
                        <a:highlight>
                          <a:srgbClr val="FFFF00"/>
                        </a:highligh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endParaRPr lang="en-GB" sz="1400" dirty="0">
                        <a:solidFill>
                          <a:srgbClr val="FFFF00"/>
                        </a:solidFill>
                        <a:effectLst/>
                        <a:highlight>
                          <a:srgbClr val="FFFF00"/>
                        </a:highligh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657350011"/>
                  </a:ext>
                </a:extLst>
              </a:tr>
              <a:tr h="434682">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Area</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741403518"/>
                  </a:ext>
                </a:extLst>
              </a:tr>
              <a:tr h="492641">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Defensive Building Search or VIP protective search</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618634229"/>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Aircraft, Train, Maritime vessel</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738095608"/>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Confined spaces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2904218100"/>
                  </a:ext>
                </a:extLst>
              </a:tr>
              <a:tr h="387313">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Hazardous Environments</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864951180"/>
                  </a:ext>
                </a:extLst>
              </a:tr>
              <a:tr h="267496">
                <a:tc>
                  <a:txBody>
                    <a:bodyPr/>
                    <a:lstStyle/>
                    <a:p>
                      <a:pPr marL="0" marR="0">
                        <a:spcAft>
                          <a:spcPts val="600"/>
                        </a:spcAft>
                        <a:buNone/>
                      </a:pPr>
                      <a:r>
                        <a:rPr lang="en-US" sz="1400" kern="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Etc</a:t>
                      </a: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2961493354"/>
                  </a:ext>
                </a:extLst>
              </a:tr>
            </a:tbl>
          </a:graphicData>
        </a:graphic>
      </p:graphicFrame>
      <p:graphicFrame>
        <p:nvGraphicFramePr>
          <p:cNvPr id="4" name="Table 3">
            <a:extLst>
              <a:ext uri="{FF2B5EF4-FFF2-40B4-BE49-F238E27FC236}">
                <a16:creationId xmlns:a16="http://schemas.microsoft.com/office/drawing/2014/main" id="{C3AA40E9-E008-5B40-E1BB-816CDC111634}"/>
              </a:ext>
            </a:extLst>
          </p:cNvPr>
          <p:cNvGraphicFramePr>
            <a:graphicFrameLocks noGrp="1"/>
          </p:cNvGraphicFramePr>
          <p:nvPr/>
        </p:nvGraphicFramePr>
        <p:xfrm>
          <a:off x="2020736" y="6202128"/>
          <a:ext cx="8150526" cy="548640"/>
        </p:xfrm>
        <a:graphic>
          <a:graphicData uri="http://schemas.openxmlformats.org/drawingml/2006/table">
            <a:tbl>
              <a:tblPr firstRow="1" firstCol="1" bandRow="1"/>
              <a:tblGrid>
                <a:gridCol w="515382">
                  <a:extLst>
                    <a:ext uri="{9D8B030D-6E8A-4147-A177-3AD203B41FA5}">
                      <a16:colId xmlns:a16="http://schemas.microsoft.com/office/drawing/2014/main" val="2214967667"/>
                    </a:ext>
                  </a:extLst>
                </a:gridCol>
                <a:gridCol w="7635144">
                  <a:extLst>
                    <a:ext uri="{9D8B030D-6E8A-4147-A177-3AD203B41FA5}">
                      <a16:colId xmlns:a16="http://schemas.microsoft.com/office/drawing/2014/main" val="358338755"/>
                    </a:ext>
                  </a:extLst>
                </a:gridCol>
              </a:tblGrid>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Aft>
                          <a:spcPts val="600"/>
                        </a:spcAft>
                        <a:buNone/>
                      </a:pPr>
                      <a:r>
                        <a:rPr lang="en-CA" sz="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Permitted</a:t>
                      </a:r>
                      <a:endParaRPr lang="en-GB" sz="120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629282"/>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Possibly all arms or specialized determined by HEAT factors and/or training level</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699215"/>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Not Permitted</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8212810"/>
                  </a:ext>
                </a:extLst>
              </a:tr>
            </a:tbl>
          </a:graphicData>
        </a:graphic>
      </p:graphicFrame>
    </p:spTree>
    <p:extLst>
      <p:ext uri="{BB962C8B-B14F-4D97-AF65-F5344CB8AC3E}">
        <p14:creationId xmlns:p14="http://schemas.microsoft.com/office/powerpoint/2010/main" val="2433754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9967E-58C7-7B04-7628-F3FD6970DA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EBF7D6B-CC35-0891-5793-56404DC9DBB0}"/>
              </a:ext>
            </a:extLst>
          </p:cNvPr>
          <p:cNvSpPr txBox="1"/>
          <p:nvPr/>
        </p:nvSpPr>
        <p:spPr>
          <a:xfrm>
            <a:off x="2806230" y="71096"/>
            <a:ext cx="657954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F81BC"/>
                </a:solidFill>
                <a:effectLst/>
                <a:uLnTx/>
                <a:uFillTx/>
                <a:latin typeface="Century Gothic" panose="020B0502020202020204" pitchFamily="34" charset="0"/>
                <a:ea typeface="+mn-ea"/>
                <a:cs typeface="+mn-cs"/>
              </a:rPr>
              <a:t> Levels of Search</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ADDD3AFA-CBF0-9F14-DC94-D291EFC8C9C5}"/>
              </a:ext>
            </a:extLst>
          </p:cNvPr>
          <p:cNvGraphicFramePr>
            <a:graphicFrameLocks noGrp="1"/>
          </p:cNvGraphicFramePr>
          <p:nvPr/>
        </p:nvGraphicFramePr>
        <p:xfrm>
          <a:off x="2020736" y="6202128"/>
          <a:ext cx="8150526" cy="548640"/>
        </p:xfrm>
        <a:graphic>
          <a:graphicData uri="http://schemas.openxmlformats.org/drawingml/2006/table">
            <a:tbl>
              <a:tblPr firstRow="1" firstCol="1" bandRow="1"/>
              <a:tblGrid>
                <a:gridCol w="515382">
                  <a:extLst>
                    <a:ext uri="{9D8B030D-6E8A-4147-A177-3AD203B41FA5}">
                      <a16:colId xmlns:a16="http://schemas.microsoft.com/office/drawing/2014/main" val="2214967667"/>
                    </a:ext>
                  </a:extLst>
                </a:gridCol>
                <a:gridCol w="7635144">
                  <a:extLst>
                    <a:ext uri="{9D8B030D-6E8A-4147-A177-3AD203B41FA5}">
                      <a16:colId xmlns:a16="http://schemas.microsoft.com/office/drawing/2014/main" val="358338755"/>
                    </a:ext>
                  </a:extLst>
                </a:gridCol>
              </a:tblGrid>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Aft>
                          <a:spcPts val="600"/>
                        </a:spcAft>
                        <a:buNone/>
                      </a:pPr>
                      <a:r>
                        <a:rPr lang="en-CA" sz="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Permitted</a:t>
                      </a:r>
                      <a:endParaRPr lang="en-GB" sz="120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629282"/>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Possibly all arms or specialized determined by HEAT factors and/or training level</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699215"/>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Not Permitted</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8212810"/>
                  </a:ext>
                </a:extLst>
              </a:tr>
            </a:tbl>
          </a:graphicData>
        </a:graphic>
      </p:graphicFrame>
      <p:pic>
        <p:nvPicPr>
          <p:cNvPr id="3" name="Picture 2">
            <a:extLst>
              <a:ext uri="{FF2B5EF4-FFF2-40B4-BE49-F238E27FC236}">
                <a16:creationId xmlns:a16="http://schemas.microsoft.com/office/drawing/2014/main" id="{A31D3C5B-7E8A-2A14-E33F-A67294DEE771}"/>
              </a:ext>
            </a:extLst>
          </p:cNvPr>
          <p:cNvPicPr>
            <a:picLocks noChangeAspect="1"/>
          </p:cNvPicPr>
          <p:nvPr/>
        </p:nvPicPr>
        <p:blipFill>
          <a:blip r:embed="rId3" cstate="screen">
            <a:extLst>
              <a:ext uri="{28A0092B-C50C-407E-A947-70E740481C1C}">
                <a14:useLocalDpi xmlns:a14="http://schemas.microsoft.com/office/drawing/2010/main"/>
              </a:ext>
            </a:extLst>
          </a:blip>
          <a:srcRect r="-526" b="-5528"/>
          <a:stretch/>
        </p:blipFill>
        <p:spPr>
          <a:xfrm>
            <a:off x="7175729" y="655871"/>
            <a:ext cx="4721310" cy="2209219"/>
          </a:xfrm>
          <a:prstGeom prst="rect">
            <a:avLst/>
          </a:prstGeom>
        </p:spPr>
      </p:pic>
      <p:pic>
        <p:nvPicPr>
          <p:cNvPr id="8" name="Picture 7">
            <a:extLst>
              <a:ext uri="{FF2B5EF4-FFF2-40B4-BE49-F238E27FC236}">
                <a16:creationId xmlns:a16="http://schemas.microsoft.com/office/drawing/2014/main" id="{A7A7E2D8-E601-F704-23BE-293C9837E9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0018" y="2928123"/>
            <a:ext cx="5001529" cy="3121071"/>
          </a:xfrm>
          <a:prstGeom prst="rect">
            <a:avLst/>
          </a:prstGeom>
        </p:spPr>
      </p:pic>
      <p:cxnSp>
        <p:nvCxnSpPr>
          <p:cNvPr id="9" name="Straight Arrow Connector 8">
            <a:extLst>
              <a:ext uri="{FF2B5EF4-FFF2-40B4-BE49-F238E27FC236}">
                <a16:creationId xmlns:a16="http://schemas.microsoft.com/office/drawing/2014/main" id="{EA9D63AD-0128-DDC5-FD30-6CD0F92B8EAE}"/>
              </a:ext>
            </a:extLst>
          </p:cNvPr>
          <p:cNvCxnSpPr>
            <a:cxnSpLocks/>
          </p:cNvCxnSpPr>
          <p:nvPr/>
        </p:nvCxnSpPr>
        <p:spPr>
          <a:xfrm>
            <a:off x="5304602" y="2690949"/>
            <a:ext cx="700782" cy="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0C7BAA37-4895-16C5-F170-D743AA32994C}"/>
              </a:ext>
            </a:extLst>
          </p:cNvPr>
          <p:cNvGraphicFramePr>
            <a:graphicFrameLocks noGrp="1"/>
          </p:cNvGraphicFramePr>
          <p:nvPr>
            <p:extLst>
              <p:ext uri="{D42A27DB-BD31-4B8C-83A1-F6EECF244321}">
                <p14:modId xmlns:p14="http://schemas.microsoft.com/office/powerpoint/2010/main" val="3517851565"/>
              </p:ext>
            </p:extLst>
          </p:nvPr>
        </p:nvGraphicFramePr>
        <p:xfrm>
          <a:off x="881449" y="876782"/>
          <a:ext cx="4423153" cy="4714678"/>
        </p:xfrm>
        <a:graphic>
          <a:graphicData uri="http://schemas.openxmlformats.org/drawingml/2006/table">
            <a:tbl>
              <a:tblPr firstRow="1" bandRow="1"/>
              <a:tblGrid>
                <a:gridCol w="2593183">
                  <a:extLst>
                    <a:ext uri="{9D8B030D-6E8A-4147-A177-3AD203B41FA5}">
                      <a16:colId xmlns:a16="http://schemas.microsoft.com/office/drawing/2014/main" val="332565321"/>
                    </a:ext>
                  </a:extLst>
                </a:gridCol>
                <a:gridCol w="1829970">
                  <a:extLst>
                    <a:ext uri="{9D8B030D-6E8A-4147-A177-3AD203B41FA5}">
                      <a16:colId xmlns:a16="http://schemas.microsoft.com/office/drawing/2014/main" val="1470133565"/>
                    </a:ext>
                  </a:extLst>
                </a:gridCol>
              </a:tblGrid>
              <a:tr h="417963">
                <a:tc>
                  <a:txBody>
                    <a:bodyPr/>
                    <a:lstStyle/>
                    <a:p>
                      <a:pPr marL="0" marR="0" algn="ctr">
                        <a:spcAft>
                          <a:spcPts val="600"/>
                        </a:spcAft>
                        <a:buNone/>
                      </a:pPr>
                      <a:r>
                        <a:rPr lang="en-US" sz="140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Search Type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Intermediate</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340655439"/>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Search Aware (5/25m)</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908243953"/>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Person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639687937"/>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Vehicle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063369774"/>
                  </a:ext>
                </a:extLst>
              </a:tr>
              <a:tr h="284215">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VP Check (low threat)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42439981"/>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Building</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913407927"/>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Route</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dirty="0">
                        <a:solidFill>
                          <a:srgbClr val="FFFF00"/>
                        </a:solidFill>
                        <a:effectLst/>
                        <a:highlight>
                          <a:srgbClr val="FFFF00"/>
                        </a:highligh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3657350011"/>
                  </a:ext>
                </a:extLst>
              </a:tr>
              <a:tr h="434682">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Area</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741403518"/>
                  </a:ext>
                </a:extLst>
              </a:tr>
              <a:tr h="492641">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Defensive Building Search or VIP protective search</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618634229"/>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Aircraft, Train, Maritime vessel</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738095608"/>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Confined spaces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2904218100"/>
                  </a:ext>
                </a:extLst>
              </a:tr>
              <a:tr h="387313">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Hazardous Environments</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864951180"/>
                  </a:ext>
                </a:extLst>
              </a:tr>
              <a:tr h="267496">
                <a:tc>
                  <a:txBody>
                    <a:bodyPr/>
                    <a:lstStyle/>
                    <a:p>
                      <a:pPr marL="0" marR="0">
                        <a:spcAft>
                          <a:spcPts val="600"/>
                        </a:spcAft>
                        <a:buNone/>
                      </a:pPr>
                      <a:r>
                        <a:rPr lang="en-US" sz="1400" kern="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Etc</a:t>
                      </a: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2961493354"/>
                  </a:ext>
                </a:extLst>
              </a:tr>
            </a:tbl>
          </a:graphicData>
        </a:graphic>
      </p:graphicFrame>
    </p:spTree>
    <p:extLst>
      <p:ext uri="{BB962C8B-B14F-4D97-AF65-F5344CB8AC3E}">
        <p14:creationId xmlns:p14="http://schemas.microsoft.com/office/powerpoint/2010/main" val="1797706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94032-C746-8A9B-34EA-94064CFB454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DEF229C-EAFD-0D37-994A-9E843797C66A}"/>
              </a:ext>
            </a:extLst>
          </p:cNvPr>
          <p:cNvSpPr txBox="1"/>
          <p:nvPr/>
        </p:nvSpPr>
        <p:spPr>
          <a:xfrm>
            <a:off x="2806230" y="71096"/>
            <a:ext cx="657954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F81BC"/>
                </a:solidFill>
                <a:effectLst/>
                <a:uLnTx/>
                <a:uFillTx/>
                <a:latin typeface="Century Gothic" panose="020B0502020202020204" pitchFamily="34" charset="0"/>
                <a:ea typeface="+mn-ea"/>
                <a:cs typeface="+mn-cs"/>
              </a:rPr>
              <a:t> Levels of Search</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231CF64F-D802-D1E9-526E-57314E762075}"/>
              </a:ext>
            </a:extLst>
          </p:cNvPr>
          <p:cNvGraphicFramePr>
            <a:graphicFrameLocks noGrp="1"/>
          </p:cNvGraphicFramePr>
          <p:nvPr/>
        </p:nvGraphicFramePr>
        <p:xfrm>
          <a:off x="2020736" y="6202128"/>
          <a:ext cx="8150526" cy="548640"/>
        </p:xfrm>
        <a:graphic>
          <a:graphicData uri="http://schemas.openxmlformats.org/drawingml/2006/table">
            <a:tbl>
              <a:tblPr firstRow="1" firstCol="1" bandRow="1"/>
              <a:tblGrid>
                <a:gridCol w="515382">
                  <a:extLst>
                    <a:ext uri="{9D8B030D-6E8A-4147-A177-3AD203B41FA5}">
                      <a16:colId xmlns:a16="http://schemas.microsoft.com/office/drawing/2014/main" val="2214967667"/>
                    </a:ext>
                  </a:extLst>
                </a:gridCol>
                <a:gridCol w="7635144">
                  <a:extLst>
                    <a:ext uri="{9D8B030D-6E8A-4147-A177-3AD203B41FA5}">
                      <a16:colId xmlns:a16="http://schemas.microsoft.com/office/drawing/2014/main" val="358338755"/>
                    </a:ext>
                  </a:extLst>
                </a:gridCol>
              </a:tblGrid>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Aft>
                          <a:spcPts val="600"/>
                        </a:spcAft>
                        <a:buNone/>
                      </a:pPr>
                      <a:r>
                        <a:rPr lang="en-CA" sz="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Permitted</a:t>
                      </a:r>
                      <a:endParaRPr lang="en-GB" sz="120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629282"/>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Possibly all arms or specialized determined by HEAT factors and/or training level</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699215"/>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Not Permitted</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8212810"/>
                  </a:ext>
                </a:extLst>
              </a:tr>
            </a:tbl>
          </a:graphicData>
        </a:graphic>
      </p:graphicFrame>
      <p:cxnSp>
        <p:nvCxnSpPr>
          <p:cNvPr id="9" name="Straight Arrow Connector 8">
            <a:extLst>
              <a:ext uri="{FF2B5EF4-FFF2-40B4-BE49-F238E27FC236}">
                <a16:creationId xmlns:a16="http://schemas.microsoft.com/office/drawing/2014/main" id="{071311EA-795F-CCB7-FDDD-E9ABA1060AA3}"/>
              </a:ext>
            </a:extLst>
          </p:cNvPr>
          <p:cNvCxnSpPr>
            <a:cxnSpLocks/>
          </p:cNvCxnSpPr>
          <p:nvPr/>
        </p:nvCxnSpPr>
        <p:spPr>
          <a:xfrm>
            <a:off x="5304602" y="2690949"/>
            <a:ext cx="700782" cy="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05A2CB2C-52BB-12F7-DD59-2C10CFC96468}"/>
              </a:ext>
            </a:extLst>
          </p:cNvPr>
          <p:cNvGraphicFramePr>
            <a:graphicFrameLocks noGrp="1"/>
          </p:cNvGraphicFramePr>
          <p:nvPr/>
        </p:nvGraphicFramePr>
        <p:xfrm>
          <a:off x="881449" y="876782"/>
          <a:ext cx="4423153" cy="4714678"/>
        </p:xfrm>
        <a:graphic>
          <a:graphicData uri="http://schemas.openxmlformats.org/drawingml/2006/table">
            <a:tbl>
              <a:tblPr firstRow="1" bandRow="1"/>
              <a:tblGrid>
                <a:gridCol w="2593183">
                  <a:extLst>
                    <a:ext uri="{9D8B030D-6E8A-4147-A177-3AD203B41FA5}">
                      <a16:colId xmlns:a16="http://schemas.microsoft.com/office/drawing/2014/main" val="332565321"/>
                    </a:ext>
                  </a:extLst>
                </a:gridCol>
                <a:gridCol w="1829970">
                  <a:extLst>
                    <a:ext uri="{9D8B030D-6E8A-4147-A177-3AD203B41FA5}">
                      <a16:colId xmlns:a16="http://schemas.microsoft.com/office/drawing/2014/main" val="1470133565"/>
                    </a:ext>
                  </a:extLst>
                </a:gridCol>
              </a:tblGrid>
              <a:tr h="417963">
                <a:tc>
                  <a:txBody>
                    <a:bodyPr/>
                    <a:lstStyle/>
                    <a:p>
                      <a:pPr marL="0" marR="0" algn="ctr">
                        <a:spcAft>
                          <a:spcPts val="600"/>
                        </a:spcAft>
                        <a:buNone/>
                      </a:pPr>
                      <a:r>
                        <a:rPr lang="en-US" sz="140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Search Type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Intermediate</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340655439"/>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Search Aware (5/25m)</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908243953"/>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Person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639687937"/>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Vehicle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063369774"/>
                  </a:ext>
                </a:extLst>
              </a:tr>
              <a:tr h="284215">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VP Check (low threat)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42439981"/>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Building</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913407927"/>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Route</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dirty="0">
                        <a:solidFill>
                          <a:srgbClr val="FFFF00"/>
                        </a:solidFill>
                        <a:effectLst/>
                        <a:highlight>
                          <a:srgbClr val="FFFF00"/>
                        </a:highligh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3657350011"/>
                  </a:ext>
                </a:extLst>
              </a:tr>
              <a:tr h="434682">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Area</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741403518"/>
                  </a:ext>
                </a:extLst>
              </a:tr>
              <a:tr h="492641">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Defensive Building Search or VIP protective search</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618634229"/>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Aircraft, Train, Maritime vessel</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738095608"/>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Confined spaces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2904218100"/>
                  </a:ext>
                </a:extLst>
              </a:tr>
              <a:tr h="387313">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Hazardous Environments</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864951180"/>
                  </a:ext>
                </a:extLst>
              </a:tr>
              <a:tr h="267496">
                <a:tc>
                  <a:txBody>
                    <a:bodyPr/>
                    <a:lstStyle/>
                    <a:p>
                      <a:pPr marL="0" marR="0">
                        <a:spcAft>
                          <a:spcPts val="600"/>
                        </a:spcAft>
                        <a:buNone/>
                      </a:pPr>
                      <a:r>
                        <a:rPr lang="en-US" sz="1400" kern="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Etc</a:t>
                      </a: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2961493354"/>
                  </a:ext>
                </a:extLst>
              </a:tr>
            </a:tbl>
          </a:graphicData>
        </a:graphic>
      </p:graphicFrame>
      <p:sp>
        <p:nvSpPr>
          <p:cNvPr id="2" name="TextBox 1">
            <a:extLst>
              <a:ext uri="{FF2B5EF4-FFF2-40B4-BE49-F238E27FC236}">
                <a16:creationId xmlns:a16="http://schemas.microsoft.com/office/drawing/2014/main" id="{7D86A17D-3003-763A-C05A-AD9A599A1779}"/>
              </a:ext>
            </a:extLst>
          </p:cNvPr>
          <p:cNvSpPr txBox="1"/>
          <p:nvPr/>
        </p:nvSpPr>
        <p:spPr>
          <a:xfrm>
            <a:off x="6477215" y="1718321"/>
            <a:ext cx="5491008" cy="4262705"/>
          </a:xfrm>
          <a:prstGeom prst="rect">
            <a:avLst/>
          </a:prstGeom>
          <a:noFill/>
        </p:spPr>
        <p:txBody>
          <a:bodyPr wrap="square" rtlCol="0">
            <a:spAutoFit/>
          </a:bodyPr>
          <a:lstStyle/>
          <a:p>
            <a:pPr marL="228600" marR="0" fontAlgn="base">
              <a:spcAft>
                <a:spcPts val="600"/>
              </a:spcAft>
              <a:buNone/>
            </a:pPr>
            <a:r>
              <a:rPr lang="en-CA" sz="4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a:t>
            </a:r>
            <a:r>
              <a:rPr lang="en-CA" sz="20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en-CA" sz="2000" b="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May be non-permissive environment </a:t>
            </a:r>
            <a:endParaRPr lang="en-GB" dirty="0">
              <a:effectLst/>
              <a:latin typeface="Century Gothic" panose="020B0502020202020204" pitchFamily="34" charset="0"/>
              <a:ea typeface="Arial" panose="020B0604020202020204" pitchFamily="34" charset="0"/>
            </a:endParaRPr>
          </a:p>
          <a:p>
            <a:pPr marL="228600" marR="0" fontAlgn="base">
              <a:spcAft>
                <a:spcPts val="600"/>
              </a:spcAft>
              <a:buNone/>
            </a:pPr>
            <a:r>
              <a:rPr lang="en-CA" sz="4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a:t>
            </a:r>
            <a:r>
              <a:rPr lang="en-CA" sz="20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en-CA" sz="2000" b="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Specialist equipment is required</a:t>
            </a:r>
            <a:endParaRPr lang="en-GB" dirty="0">
              <a:effectLst/>
              <a:latin typeface="Century Gothic" panose="020B0502020202020204" pitchFamily="34" charset="0"/>
              <a:ea typeface="Arial" panose="020B0604020202020204" pitchFamily="34" charset="0"/>
            </a:endParaRPr>
          </a:p>
          <a:p>
            <a:pPr marL="228600" marR="0" fontAlgn="base">
              <a:spcAft>
                <a:spcPts val="600"/>
              </a:spcAft>
              <a:buNone/>
            </a:pPr>
            <a:r>
              <a:rPr lang="en-CA" sz="4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a:t>
            </a:r>
            <a:r>
              <a:rPr lang="en-CA" sz="20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en-CA" sz="2000" b="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Moderate level of assurance is required</a:t>
            </a:r>
            <a:endParaRPr lang="en-GB" dirty="0">
              <a:effectLst/>
              <a:latin typeface="Century Gothic" panose="020B0502020202020204" pitchFamily="34" charset="0"/>
              <a:ea typeface="Arial" panose="020B0604020202020204" pitchFamily="34" charset="0"/>
            </a:endParaRPr>
          </a:p>
          <a:p>
            <a:pPr marL="228600" marR="0" fontAlgn="base">
              <a:spcAft>
                <a:spcPts val="600"/>
              </a:spcAft>
            </a:pPr>
            <a:r>
              <a:rPr lang="en-CA" sz="4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a:t>
            </a:r>
            <a:r>
              <a:rPr lang="en-CA" sz="20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 IED threat may exist, but no intelligence to suggest specific threat in the building to be searched</a:t>
            </a:r>
            <a:endParaRPr lang="en-GB" dirty="0">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459383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2" name="Rectangle 72">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0"/>
            <a:ext cx="37667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9493" name="Straight Connector 74">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762125"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06DBF24-C964-4B1A-825E-B31A092F94D0}"/>
              </a:ext>
            </a:extLst>
          </p:cNvPr>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228338" y="76201"/>
            <a:ext cx="600462" cy="509981"/>
          </a:xfrm>
          <a:prstGeom prst="rect">
            <a:avLst/>
          </a:prstGeom>
        </p:spPr>
      </p:pic>
      <p:sp>
        <p:nvSpPr>
          <p:cNvPr id="19457" name="Rectangle 2"/>
          <p:cNvSpPr>
            <a:spLocks noGrp="1" noChangeArrowheads="1"/>
          </p:cNvSpPr>
          <p:nvPr>
            <p:ph type="title"/>
          </p:nvPr>
        </p:nvSpPr>
        <p:spPr>
          <a:xfrm>
            <a:off x="1909412" y="712269"/>
            <a:ext cx="2738936" cy="5502264"/>
          </a:xfrm>
        </p:spPr>
        <p:txBody>
          <a:bodyPr rtlCol="0">
            <a:normAutofit/>
          </a:bodyPr>
          <a:lstStyle/>
          <a:p>
            <a:pPr>
              <a:defRPr/>
            </a:pPr>
            <a:r>
              <a:rPr lang="en-GB" sz="4100">
                <a:solidFill>
                  <a:srgbClr val="FFFFFF"/>
                </a:solidFill>
                <a:latin typeface="Century Gothic" charset="0"/>
                <a:ea typeface="MS PGothic" charset="0"/>
                <a:cs typeface="MS PGothic" charset="0"/>
              </a:rPr>
              <a:t>Overview</a:t>
            </a:r>
            <a:endParaRPr lang="en-GB" sz="4100">
              <a:solidFill>
                <a:srgbClr val="FFFFFF"/>
              </a:solidFill>
              <a:ea typeface="MS PGothic" charset="0"/>
              <a:cs typeface="MS PGothic" charset="0"/>
            </a:endParaRPr>
          </a:p>
        </p:txBody>
      </p:sp>
      <p:graphicFrame>
        <p:nvGraphicFramePr>
          <p:cNvPr id="19494" name="Rectangle 3"/>
          <p:cNvGraphicFramePr>
            <a:graphicFrameLocks noGrp="1"/>
          </p:cNvGraphicFramePr>
          <p:nvPr>
            <p:ph idx="1"/>
            <p:extLst>
              <p:ext uri="{D42A27DB-BD31-4B8C-83A1-F6EECF244321}">
                <p14:modId xmlns:p14="http://schemas.microsoft.com/office/powerpoint/2010/main" val="990017235"/>
              </p:ext>
            </p:extLst>
          </p:nvPr>
        </p:nvGraphicFramePr>
        <p:xfrm>
          <a:off x="5105400" y="642939"/>
          <a:ext cx="5638800" cy="5572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B0838057-11DD-44B1-9576-819AC598BD5E}"/>
              </a:ext>
            </a:extLst>
          </p:cNvPr>
          <p:cNvSpPr>
            <a:spLocks noGrp="1"/>
          </p:cNvSpPr>
          <p:nvPr>
            <p:ph type="sldNum" sz="quarter" idx="14"/>
          </p:nvPr>
        </p:nvSpPr>
        <p:spPr/>
        <p:txBody>
          <a:bodyPr/>
          <a:lstStyle/>
          <a:p>
            <a:fld id="{51360DE6-1F00-4D37-920B-8306E906ABB0}" type="slidenum">
              <a:rPr lang="en-US" altLang="ja-JP">
                <a:solidFill>
                  <a:prstClr val="black"/>
                </a:solidFill>
                <a:latin typeface="Calibri"/>
                <a:ea typeface="ＭＳ Ｐゴシック" panose="020B0600070205080204" pitchFamily="34" charset="-128"/>
              </a:rPr>
              <a:pPr/>
              <a:t>3</a:t>
            </a:fld>
            <a:endParaRPr lang="en-US" altLang="ja-JP">
              <a:solidFill>
                <a:prstClr val="black"/>
              </a:solidFill>
              <a:latin typeface="Calibri"/>
              <a:ea typeface="ＭＳ Ｐゴシック" panose="020B0600070205080204" pitchFamily="34" charset="-128"/>
            </a:endParaRPr>
          </a:p>
        </p:txBody>
      </p:sp>
    </p:spTree>
    <p:extLst>
      <p:ext uri="{BB962C8B-B14F-4D97-AF65-F5344CB8AC3E}">
        <p14:creationId xmlns:p14="http://schemas.microsoft.com/office/powerpoint/2010/main" val="157274317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778D0-75C8-C572-86F0-0884038D965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5925441-2DBF-D449-A731-C9DCF76AF2BF}"/>
              </a:ext>
            </a:extLst>
          </p:cNvPr>
          <p:cNvSpPr txBox="1"/>
          <p:nvPr/>
        </p:nvSpPr>
        <p:spPr>
          <a:xfrm>
            <a:off x="2806230" y="71096"/>
            <a:ext cx="657954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F81BC"/>
                </a:solidFill>
                <a:effectLst/>
                <a:uLnTx/>
                <a:uFillTx/>
                <a:latin typeface="Century Gothic" panose="020B0502020202020204" pitchFamily="34" charset="0"/>
                <a:ea typeface="+mn-ea"/>
                <a:cs typeface="+mn-cs"/>
              </a:rPr>
              <a:t> Levels of Search</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E8F6527D-4577-F155-9BE1-596E91AC4748}"/>
              </a:ext>
            </a:extLst>
          </p:cNvPr>
          <p:cNvGraphicFramePr>
            <a:graphicFrameLocks noGrp="1"/>
          </p:cNvGraphicFramePr>
          <p:nvPr/>
        </p:nvGraphicFramePr>
        <p:xfrm>
          <a:off x="2020736" y="6202128"/>
          <a:ext cx="8150526" cy="548640"/>
        </p:xfrm>
        <a:graphic>
          <a:graphicData uri="http://schemas.openxmlformats.org/drawingml/2006/table">
            <a:tbl>
              <a:tblPr firstRow="1" firstCol="1" bandRow="1"/>
              <a:tblGrid>
                <a:gridCol w="515382">
                  <a:extLst>
                    <a:ext uri="{9D8B030D-6E8A-4147-A177-3AD203B41FA5}">
                      <a16:colId xmlns:a16="http://schemas.microsoft.com/office/drawing/2014/main" val="2214967667"/>
                    </a:ext>
                  </a:extLst>
                </a:gridCol>
                <a:gridCol w="7635144">
                  <a:extLst>
                    <a:ext uri="{9D8B030D-6E8A-4147-A177-3AD203B41FA5}">
                      <a16:colId xmlns:a16="http://schemas.microsoft.com/office/drawing/2014/main" val="358338755"/>
                    </a:ext>
                  </a:extLst>
                </a:gridCol>
              </a:tblGrid>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Aft>
                          <a:spcPts val="600"/>
                        </a:spcAft>
                        <a:buNone/>
                      </a:pPr>
                      <a:r>
                        <a:rPr lang="en-CA" sz="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Permitted</a:t>
                      </a:r>
                      <a:endParaRPr lang="en-GB" sz="120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629282"/>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Possibly all arms or specialized determined by HEAT factors and/or training level</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699215"/>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Not Permitted</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8212810"/>
                  </a:ext>
                </a:extLst>
              </a:tr>
            </a:tbl>
          </a:graphicData>
        </a:graphic>
      </p:graphicFrame>
      <p:pic>
        <p:nvPicPr>
          <p:cNvPr id="5" name="Picture 4">
            <a:extLst>
              <a:ext uri="{FF2B5EF4-FFF2-40B4-BE49-F238E27FC236}">
                <a16:creationId xmlns:a16="http://schemas.microsoft.com/office/drawing/2014/main" id="{794FD740-E2D5-9A90-93F3-09718C4C7B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5999" y="1354133"/>
            <a:ext cx="4679169" cy="3792928"/>
          </a:xfrm>
          <a:prstGeom prst="rect">
            <a:avLst/>
          </a:prstGeom>
        </p:spPr>
      </p:pic>
      <p:sp>
        <p:nvSpPr>
          <p:cNvPr id="7" name="Freeform: Shape 6">
            <a:extLst>
              <a:ext uri="{FF2B5EF4-FFF2-40B4-BE49-F238E27FC236}">
                <a16:creationId xmlns:a16="http://schemas.microsoft.com/office/drawing/2014/main" id="{A5B057FD-720A-E42F-B181-26AC067136A4}"/>
              </a:ext>
            </a:extLst>
          </p:cNvPr>
          <p:cNvSpPr/>
          <p:nvPr/>
        </p:nvSpPr>
        <p:spPr>
          <a:xfrm>
            <a:off x="7846541" y="1804086"/>
            <a:ext cx="1865870" cy="1841157"/>
          </a:xfrm>
          <a:custGeom>
            <a:avLst/>
            <a:gdLst>
              <a:gd name="connsiteX0" fmla="*/ 0 w 1865870"/>
              <a:gd name="connsiteY0" fmla="*/ 852617 h 1841157"/>
              <a:gd name="connsiteX1" fmla="*/ 729048 w 1865870"/>
              <a:gd name="connsiteY1" fmla="*/ 1841157 h 1841157"/>
              <a:gd name="connsiteX2" fmla="*/ 1865870 w 1865870"/>
              <a:gd name="connsiteY2" fmla="*/ 1322173 h 1841157"/>
              <a:gd name="connsiteX3" fmla="*/ 939113 w 1865870"/>
              <a:gd name="connsiteY3" fmla="*/ 0 h 1841157"/>
              <a:gd name="connsiteX4" fmla="*/ 0 w 1865870"/>
              <a:gd name="connsiteY4" fmla="*/ 852617 h 1841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870" h="1841157">
                <a:moveTo>
                  <a:pt x="0" y="852617"/>
                </a:moveTo>
                <a:lnTo>
                  <a:pt x="729048" y="1841157"/>
                </a:lnTo>
                <a:lnTo>
                  <a:pt x="1865870" y="1322173"/>
                </a:lnTo>
                <a:lnTo>
                  <a:pt x="939113" y="0"/>
                </a:lnTo>
                <a:lnTo>
                  <a:pt x="0" y="852617"/>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C41C508D-272D-5C4A-4613-93211BBF1900}"/>
              </a:ext>
            </a:extLst>
          </p:cNvPr>
          <p:cNvCxnSpPr>
            <a:cxnSpLocks/>
          </p:cNvCxnSpPr>
          <p:nvPr/>
        </p:nvCxnSpPr>
        <p:spPr>
          <a:xfrm>
            <a:off x="5304602" y="3313730"/>
            <a:ext cx="700782" cy="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FEA2FF13-8995-50D5-ADB7-FFC88372E3ED}"/>
              </a:ext>
            </a:extLst>
          </p:cNvPr>
          <p:cNvGraphicFramePr>
            <a:graphicFrameLocks noGrp="1"/>
          </p:cNvGraphicFramePr>
          <p:nvPr>
            <p:extLst>
              <p:ext uri="{D42A27DB-BD31-4B8C-83A1-F6EECF244321}">
                <p14:modId xmlns:p14="http://schemas.microsoft.com/office/powerpoint/2010/main" val="3517851565"/>
              </p:ext>
            </p:extLst>
          </p:nvPr>
        </p:nvGraphicFramePr>
        <p:xfrm>
          <a:off x="881449" y="876782"/>
          <a:ext cx="4423153" cy="4714678"/>
        </p:xfrm>
        <a:graphic>
          <a:graphicData uri="http://schemas.openxmlformats.org/drawingml/2006/table">
            <a:tbl>
              <a:tblPr firstRow="1" bandRow="1"/>
              <a:tblGrid>
                <a:gridCol w="2593183">
                  <a:extLst>
                    <a:ext uri="{9D8B030D-6E8A-4147-A177-3AD203B41FA5}">
                      <a16:colId xmlns:a16="http://schemas.microsoft.com/office/drawing/2014/main" val="332565321"/>
                    </a:ext>
                  </a:extLst>
                </a:gridCol>
                <a:gridCol w="1829970">
                  <a:extLst>
                    <a:ext uri="{9D8B030D-6E8A-4147-A177-3AD203B41FA5}">
                      <a16:colId xmlns:a16="http://schemas.microsoft.com/office/drawing/2014/main" val="1470133565"/>
                    </a:ext>
                  </a:extLst>
                </a:gridCol>
              </a:tblGrid>
              <a:tr h="417963">
                <a:tc>
                  <a:txBody>
                    <a:bodyPr/>
                    <a:lstStyle/>
                    <a:p>
                      <a:pPr marL="0" marR="0" algn="ctr">
                        <a:spcAft>
                          <a:spcPts val="600"/>
                        </a:spcAft>
                        <a:buNone/>
                      </a:pPr>
                      <a:r>
                        <a:rPr lang="en-US" sz="140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Search Type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Intermediate</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340655439"/>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Search Aware (5/25m)</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908243953"/>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Person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639687937"/>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Vehicle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063369774"/>
                  </a:ext>
                </a:extLst>
              </a:tr>
              <a:tr h="284215">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VP Check (low threat)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42439981"/>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Building</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913407927"/>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Route</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dirty="0">
                        <a:solidFill>
                          <a:srgbClr val="FFFF00"/>
                        </a:solidFill>
                        <a:effectLst/>
                        <a:highlight>
                          <a:srgbClr val="FFFF00"/>
                        </a:highligh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3657350011"/>
                  </a:ext>
                </a:extLst>
              </a:tr>
              <a:tr h="434682">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Area</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741403518"/>
                  </a:ext>
                </a:extLst>
              </a:tr>
              <a:tr h="492641">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Defensive Building Search or VIP protective search</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618634229"/>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Aircraft, Train, Maritime vessel</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738095608"/>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Confined spaces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2904218100"/>
                  </a:ext>
                </a:extLst>
              </a:tr>
              <a:tr h="387313">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Hazardous Environments</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864951180"/>
                  </a:ext>
                </a:extLst>
              </a:tr>
              <a:tr h="267496">
                <a:tc>
                  <a:txBody>
                    <a:bodyPr/>
                    <a:lstStyle/>
                    <a:p>
                      <a:pPr marL="0" marR="0">
                        <a:spcAft>
                          <a:spcPts val="600"/>
                        </a:spcAft>
                        <a:buNone/>
                      </a:pPr>
                      <a:r>
                        <a:rPr lang="en-US" sz="1400" kern="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Etc</a:t>
                      </a: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2961493354"/>
                  </a:ext>
                </a:extLst>
              </a:tr>
            </a:tbl>
          </a:graphicData>
        </a:graphic>
      </p:graphicFrame>
    </p:spTree>
    <p:extLst>
      <p:ext uri="{BB962C8B-B14F-4D97-AF65-F5344CB8AC3E}">
        <p14:creationId xmlns:p14="http://schemas.microsoft.com/office/powerpoint/2010/main" val="1466083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67647-AB00-0F3D-5915-C7E97A825D9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E86F7FC-4F03-824D-A157-397DB365073C}"/>
              </a:ext>
            </a:extLst>
          </p:cNvPr>
          <p:cNvSpPr txBox="1"/>
          <p:nvPr/>
        </p:nvSpPr>
        <p:spPr>
          <a:xfrm>
            <a:off x="2806230" y="71096"/>
            <a:ext cx="657954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F81BC"/>
                </a:solidFill>
                <a:effectLst/>
                <a:uLnTx/>
                <a:uFillTx/>
                <a:latin typeface="Century Gothic" panose="020B0502020202020204" pitchFamily="34" charset="0"/>
                <a:ea typeface="+mn-ea"/>
                <a:cs typeface="+mn-cs"/>
              </a:rPr>
              <a:t> Levels of Search</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BBF5A4AB-D671-4106-5B32-F1A615D0ECCB}"/>
              </a:ext>
            </a:extLst>
          </p:cNvPr>
          <p:cNvGraphicFramePr>
            <a:graphicFrameLocks noGrp="1"/>
          </p:cNvGraphicFramePr>
          <p:nvPr/>
        </p:nvGraphicFramePr>
        <p:xfrm>
          <a:off x="2020736" y="6202128"/>
          <a:ext cx="8150526" cy="548640"/>
        </p:xfrm>
        <a:graphic>
          <a:graphicData uri="http://schemas.openxmlformats.org/drawingml/2006/table">
            <a:tbl>
              <a:tblPr firstRow="1" firstCol="1" bandRow="1"/>
              <a:tblGrid>
                <a:gridCol w="515382">
                  <a:extLst>
                    <a:ext uri="{9D8B030D-6E8A-4147-A177-3AD203B41FA5}">
                      <a16:colId xmlns:a16="http://schemas.microsoft.com/office/drawing/2014/main" val="2214967667"/>
                    </a:ext>
                  </a:extLst>
                </a:gridCol>
                <a:gridCol w="7635144">
                  <a:extLst>
                    <a:ext uri="{9D8B030D-6E8A-4147-A177-3AD203B41FA5}">
                      <a16:colId xmlns:a16="http://schemas.microsoft.com/office/drawing/2014/main" val="358338755"/>
                    </a:ext>
                  </a:extLst>
                </a:gridCol>
              </a:tblGrid>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Aft>
                          <a:spcPts val="600"/>
                        </a:spcAft>
                        <a:buNone/>
                      </a:pPr>
                      <a:r>
                        <a:rPr lang="en-CA" sz="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Permitted</a:t>
                      </a:r>
                      <a:endParaRPr lang="en-GB" sz="120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629282"/>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Possibly all arms or specialized determined by HEAT factors and/or training level</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699215"/>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Not Permitted</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8212810"/>
                  </a:ext>
                </a:extLst>
              </a:tr>
            </a:tbl>
          </a:graphicData>
        </a:graphic>
      </p:graphicFrame>
      <p:cxnSp>
        <p:nvCxnSpPr>
          <p:cNvPr id="8" name="Straight Arrow Connector 7">
            <a:extLst>
              <a:ext uri="{FF2B5EF4-FFF2-40B4-BE49-F238E27FC236}">
                <a16:creationId xmlns:a16="http://schemas.microsoft.com/office/drawing/2014/main" id="{2B584152-F3E8-615B-6E53-75640321238E}"/>
              </a:ext>
            </a:extLst>
          </p:cNvPr>
          <p:cNvCxnSpPr>
            <a:cxnSpLocks/>
          </p:cNvCxnSpPr>
          <p:nvPr/>
        </p:nvCxnSpPr>
        <p:spPr>
          <a:xfrm>
            <a:off x="5304602" y="3313730"/>
            <a:ext cx="700782" cy="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FFE95EC9-E5B2-911C-D843-46EB848CBEDA}"/>
              </a:ext>
            </a:extLst>
          </p:cNvPr>
          <p:cNvGraphicFramePr>
            <a:graphicFrameLocks noGrp="1"/>
          </p:cNvGraphicFramePr>
          <p:nvPr/>
        </p:nvGraphicFramePr>
        <p:xfrm>
          <a:off x="881449" y="876782"/>
          <a:ext cx="4423153" cy="4714678"/>
        </p:xfrm>
        <a:graphic>
          <a:graphicData uri="http://schemas.openxmlformats.org/drawingml/2006/table">
            <a:tbl>
              <a:tblPr firstRow="1" bandRow="1"/>
              <a:tblGrid>
                <a:gridCol w="2593183">
                  <a:extLst>
                    <a:ext uri="{9D8B030D-6E8A-4147-A177-3AD203B41FA5}">
                      <a16:colId xmlns:a16="http://schemas.microsoft.com/office/drawing/2014/main" val="332565321"/>
                    </a:ext>
                  </a:extLst>
                </a:gridCol>
                <a:gridCol w="1829970">
                  <a:extLst>
                    <a:ext uri="{9D8B030D-6E8A-4147-A177-3AD203B41FA5}">
                      <a16:colId xmlns:a16="http://schemas.microsoft.com/office/drawing/2014/main" val="1470133565"/>
                    </a:ext>
                  </a:extLst>
                </a:gridCol>
              </a:tblGrid>
              <a:tr h="417963">
                <a:tc>
                  <a:txBody>
                    <a:bodyPr/>
                    <a:lstStyle/>
                    <a:p>
                      <a:pPr marL="0" marR="0" algn="ctr">
                        <a:spcAft>
                          <a:spcPts val="600"/>
                        </a:spcAft>
                        <a:buNone/>
                      </a:pPr>
                      <a:r>
                        <a:rPr lang="en-US" sz="140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Search Type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Intermediate</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340655439"/>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Search Aware (5/25m)</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908243953"/>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Person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639687937"/>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Vehicle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063369774"/>
                  </a:ext>
                </a:extLst>
              </a:tr>
              <a:tr h="284215">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VP Check (low threat)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42439981"/>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Building</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913407927"/>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Route</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dirty="0">
                        <a:solidFill>
                          <a:srgbClr val="FFFF00"/>
                        </a:solidFill>
                        <a:effectLst/>
                        <a:highlight>
                          <a:srgbClr val="FFFF00"/>
                        </a:highligh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3657350011"/>
                  </a:ext>
                </a:extLst>
              </a:tr>
              <a:tr h="434682">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Area</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741403518"/>
                  </a:ext>
                </a:extLst>
              </a:tr>
              <a:tr h="492641">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Defensive Building Search or VIP protective search</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618634229"/>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Aircraft, Train, Maritime vessel</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738095608"/>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Confined spaces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2904218100"/>
                  </a:ext>
                </a:extLst>
              </a:tr>
              <a:tr h="387313">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Hazardous Environments</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864951180"/>
                  </a:ext>
                </a:extLst>
              </a:tr>
              <a:tr h="267496">
                <a:tc>
                  <a:txBody>
                    <a:bodyPr/>
                    <a:lstStyle/>
                    <a:p>
                      <a:pPr marL="0" marR="0">
                        <a:spcAft>
                          <a:spcPts val="600"/>
                        </a:spcAft>
                        <a:buNone/>
                      </a:pPr>
                      <a:r>
                        <a:rPr lang="en-US" sz="1400" kern="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Etc</a:t>
                      </a: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2961493354"/>
                  </a:ext>
                </a:extLst>
              </a:tr>
            </a:tbl>
          </a:graphicData>
        </a:graphic>
      </p:graphicFrame>
      <p:sp>
        <p:nvSpPr>
          <p:cNvPr id="2" name="TextBox 1">
            <a:extLst>
              <a:ext uri="{FF2B5EF4-FFF2-40B4-BE49-F238E27FC236}">
                <a16:creationId xmlns:a16="http://schemas.microsoft.com/office/drawing/2014/main" id="{F345DCF8-F0CB-4CEB-891F-1DEDB3A63245}"/>
              </a:ext>
            </a:extLst>
          </p:cNvPr>
          <p:cNvSpPr txBox="1"/>
          <p:nvPr/>
        </p:nvSpPr>
        <p:spPr>
          <a:xfrm>
            <a:off x="6477215" y="1718321"/>
            <a:ext cx="5491008" cy="4262705"/>
          </a:xfrm>
          <a:prstGeom prst="rect">
            <a:avLst/>
          </a:prstGeom>
          <a:noFill/>
        </p:spPr>
        <p:txBody>
          <a:bodyPr wrap="square" rtlCol="0">
            <a:spAutoFit/>
          </a:bodyPr>
          <a:lstStyle/>
          <a:p>
            <a:pPr marL="228600" marR="0" fontAlgn="base">
              <a:spcAft>
                <a:spcPts val="600"/>
              </a:spcAft>
              <a:buNone/>
            </a:pPr>
            <a:r>
              <a:rPr lang="en-CA" sz="4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a:t>
            </a:r>
            <a:r>
              <a:rPr lang="en-CA" sz="20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en-CA" sz="2000" b="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May be non-permissive environment </a:t>
            </a:r>
            <a:endParaRPr lang="en-GB" dirty="0">
              <a:effectLst/>
              <a:latin typeface="Century Gothic" panose="020B0502020202020204" pitchFamily="34" charset="0"/>
              <a:ea typeface="Arial" panose="020B0604020202020204" pitchFamily="34" charset="0"/>
            </a:endParaRPr>
          </a:p>
          <a:p>
            <a:pPr marL="228600" marR="0" fontAlgn="base">
              <a:spcAft>
                <a:spcPts val="600"/>
              </a:spcAft>
              <a:buNone/>
            </a:pPr>
            <a:r>
              <a:rPr lang="en-CA" sz="4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a:t>
            </a:r>
            <a:r>
              <a:rPr lang="en-CA" sz="20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en-CA" sz="2000" b="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Specialist equipment is required</a:t>
            </a:r>
            <a:endParaRPr lang="en-GB" dirty="0">
              <a:effectLst/>
              <a:latin typeface="Century Gothic" panose="020B0502020202020204" pitchFamily="34" charset="0"/>
              <a:ea typeface="Arial" panose="020B0604020202020204" pitchFamily="34" charset="0"/>
            </a:endParaRPr>
          </a:p>
          <a:p>
            <a:pPr marL="228600" marR="0" fontAlgn="base">
              <a:spcAft>
                <a:spcPts val="600"/>
              </a:spcAft>
              <a:buNone/>
            </a:pPr>
            <a:r>
              <a:rPr lang="en-CA" sz="4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a:t>
            </a:r>
            <a:r>
              <a:rPr lang="en-CA" sz="20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en-CA" sz="2000" b="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Moderate level of assurance is required</a:t>
            </a:r>
            <a:endParaRPr lang="en-GB" dirty="0">
              <a:effectLst/>
              <a:latin typeface="Century Gothic" panose="020B0502020202020204" pitchFamily="34" charset="0"/>
              <a:ea typeface="Arial" panose="020B0604020202020204" pitchFamily="34" charset="0"/>
            </a:endParaRPr>
          </a:p>
          <a:p>
            <a:pPr marL="228600" marR="0" fontAlgn="base">
              <a:spcAft>
                <a:spcPts val="600"/>
              </a:spcAft>
            </a:pPr>
            <a:r>
              <a:rPr lang="en-CA" sz="4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a:t>
            </a:r>
            <a:r>
              <a:rPr lang="en-CA" sz="20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 IED threat may exist, but no intelligence to suggest specific threat targeting searchers</a:t>
            </a:r>
            <a:endParaRPr lang="en-GB" dirty="0">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3988261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0E1EA-1FCD-41E8-9206-24B5E9B2007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600443F-A0E8-B735-2DCB-06555DA115B8}"/>
              </a:ext>
            </a:extLst>
          </p:cNvPr>
          <p:cNvSpPr txBox="1"/>
          <p:nvPr/>
        </p:nvSpPr>
        <p:spPr>
          <a:xfrm>
            <a:off x="2806230" y="71096"/>
            <a:ext cx="657954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F81BC"/>
                </a:solidFill>
                <a:effectLst/>
                <a:uLnTx/>
                <a:uFillTx/>
                <a:latin typeface="Century Gothic" panose="020B0502020202020204" pitchFamily="34" charset="0"/>
                <a:ea typeface="+mn-ea"/>
                <a:cs typeface="+mn-cs"/>
              </a:rPr>
              <a:t> Levels of Search</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E3B5A504-4C5F-9EC8-DB44-C8EA3E6A81FA}"/>
              </a:ext>
            </a:extLst>
          </p:cNvPr>
          <p:cNvGraphicFramePr>
            <a:graphicFrameLocks noGrp="1"/>
          </p:cNvGraphicFramePr>
          <p:nvPr>
            <p:extLst>
              <p:ext uri="{D42A27DB-BD31-4B8C-83A1-F6EECF244321}">
                <p14:modId xmlns:p14="http://schemas.microsoft.com/office/powerpoint/2010/main" val="3315036085"/>
              </p:ext>
            </p:extLst>
          </p:nvPr>
        </p:nvGraphicFramePr>
        <p:xfrm>
          <a:off x="881449" y="876782"/>
          <a:ext cx="10429101" cy="4799635"/>
        </p:xfrm>
        <a:graphic>
          <a:graphicData uri="http://schemas.openxmlformats.org/drawingml/2006/table">
            <a:tbl>
              <a:tblPr firstRow="1" bandRow="1"/>
              <a:tblGrid>
                <a:gridCol w="2593183">
                  <a:extLst>
                    <a:ext uri="{9D8B030D-6E8A-4147-A177-3AD203B41FA5}">
                      <a16:colId xmlns:a16="http://schemas.microsoft.com/office/drawing/2014/main" val="332565321"/>
                    </a:ext>
                  </a:extLst>
                </a:gridCol>
                <a:gridCol w="1730233">
                  <a:extLst>
                    <a:ext uri="{9D8B030D-6E8A-4147-A177-3AD203B41FA5}">
                      <a16:colId xmlns:a16="http://schemas.microsoft.com/office/drawing/2014/main" val="718461085"/>
                    </a:ext>
                  </a:extLst>
                </a:gridCol>
                <a:gridCol w="1651094">
                  <a:extLst>
                    <a:ext uri="{9D8B030D-6E8A-4147-A177-3AD203B41FA5}">
                      <a16:colId xmlns:a16="http://schemas.microsoft.com/office/drawing/2014/main" val="281898877"/>
                    </a:ext>
                  </a:extLst>
                </a:gridCol>
                <a:gridCol w="1829970">
                  <a:extLst>
                    <a:ext uri="{9D8B030D-6E8A-4147-A177-3AD203B41FA5}">
                      <a16:colId xmlns:a16="http://schemas.microsoft.com/office/drawing/2014/main" val="1470133565"/>
                    </a:ext>
                  </a:extLst>
                </a:gridCol>
                <a:gridCol w="2624621">
                  <a:extLst>
                    <a:ext uri="{9D8B030D-6E8A-4147-A177-3AD203B41FA5}">
                      <a16:colId xmlns:a16="http://schemas.microsoft.com/office/drawing/2014/main" val="1755530259"/>
                    </a:ext>
                  </a:extLst>
                </a:gridCol>
              </a:tblGrid>
              <a:tr h="417963">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Search Type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Basic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Route</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Intermediate</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Advanced/Specialist</a:t>
                      </a:r>
                      <a:endParaRPr lang="en-GB" sz="1400">
                        <a:effectLst/>
                        <a:latin typeface="Century Gothic" panose="020B0502020202020204" pitchFamily="34" charset="0"/>
                        <a:ea typeface="Calibri" panose="020F0502020204030204" pitchFamily="34" charset="0"/>
                        <a:cs typeface="Arial" panose="020B0604020202020204" pitchFamily="34" charset="0"/>
                      </a:endParaRPr>
                    </a:p>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(not a UN PKO reqt)</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340655439"/>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Search Aware (5/25m)</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908243953"/>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Person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639687937"/>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Vehicle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063369774"/>
                  </a:ext>
                </a:extLst>
              </a:tr>
              <a:tr h="284215">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VP Check (low threat)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marR="0">
                        <a:spcAft>
                          <a:spcPts val="600"/>
                        </a:spcAft>
                        <a:buNone/>
                      </a:pP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42439981"/>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Building</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solidFill>
                          <a:srgbClr val="FFFF00"/>
                        </a:solidFill>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913407927"/>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Route</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endParaRPr lang="en-GB" sz="140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endParaRPr lang="en-GB" sz="1400" dirty="0">
                        <a:effectLst/>
                        <a:highlight>
                          <a:srgbClr val="FFFF00"/>
                        </a:highligh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endParaRPr lang="en-GB" sz="1400" dirty="0">
                        <a:solidFill>
                          <a:srgbClr val="FFFF00"/>
                        </a:solidFill>
                        <a:effectLst/>
                        <a:highlight>
                          <a:srgbClr val="FFFF00"/>
                        </a:highligh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657350011"/>
                  </a:ext>
                </a:extLst>
              </a:tr>
              <a:tr h="434682">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Area</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endParaRPr lang="en-GB" sz="1400" dirty="0">
                        <a:effectLst/>
                        <a:latin typeface="Century Gothic" panose="020B0502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741403518"/>
                  </a:ext>
                </a:extLst>
              </a:tr>
              <a:tr h="492641">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Defensive Building Search or VIP protective search</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618634229"/>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Aircraft, Train, Maritime vessel</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738095608"/>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Confined spaces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2904218100"/>
                  </a:ext>
                </a:extLst>
              </a:tr>
              <a:tr h="387313">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Hazardous Environments</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864951180"/>
                  </a:ext>
                </a:extLst>
              </a:tr>
              <a:tr h="267496">
                <a:tc>
                  <a:txBody>
                    <a:bodyPr/>
                    <a:lstStyle/>
                    <a:p>
                      <a:pPr marL="0" marR="0">
                        <a:spcAft>
                          <a:spcPts val="600"/>
                        </a:spcAft>
                        <a:buNone/>
                      </a:pPr>
                      <a:r>
                        <a:rPr lang="en-US" sz="1400" kern="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Etc</a:t>
                      </a: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2961493354"/>
                  </a:ext>
                </a:extLst>
              </a:tr>
            </a:tbl>
          </a:graphicData>
        </a:graphic>
      </p:graphicFrame>
      <p:graphicFrame>
        <p:nvGraphicFramePr>
          <p:cNvPr id="4" name="Table 3">
            <a:extLst>
              <a:ext uri="{FF2B5EF4-FFF2-40B4-BE49-F238E27FC236}">
                <a16:creationId xmlns:a16="http://schemas.microsoft.com/office/drawing/2014/main" id="{BD14A5BA-3446-6CA4-93B7-014061C7AA4A}"/>
              </a:ext>
            </a:extLst>
          </p:cNvPr>
          <p:cNvGraphicFramePr>
            <a:graphicFrameLocks noGrp="1"/>
          </p:cNvGraphicFramePr>
          <p:nvPr/>
        </p:nvGraphicFramePr>
        <p:xfrm>
          <a:off x="2020736" y="6202128"/>
          <a:ext cx="8150526" cy="548640"/>
        </p:xfrm>
        <a:graphic>
          <a:graphicData uri="http://schemas.openxmlformats.org/drawingml/2006/table">
            <a:tbl>
              <a:tblPr firstRow="1" firstCol="1" bandRow="1"/>
              <a:tblGrid>
                <a:gridCol w="515382">
                  <a:extLst>
                    <a:ext uri="{9D8B030D-6E8A-4147-A177-3AD203B41FA5}">
                      <a16:colId xmlns:a16="http://schemas.microsoft.com/office/drawing/2014/main" val="2214967667"/>
                    </a:ext>
                  </a:extLst>
                </a:gridCol>
                <a:gridCol w="7635144">
                  <a:extLst>
                    <a:ext uri="{9D8B030D-6E8A-4147-A177-3AD203B41FA5}">
                      <a16:colId xmlns:a16="http://schemas.microsoft.com/office/drawing/2014/main" val="358338755"/>
                    </a:ext>
                  </a:extLst>
                </a:gridCol>
              </a:tblGrid>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Aft>
                          <a:spcPts val="600"/>
                        </a:spcAft>
                        <a:buNone/>
                      </a:pPr>
                      <a:r>
                        <a:rPr lang="en-CA" sz="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Permitted</a:t>
                      </a:r>
                      <a:endParaRPr lang="en-GB" sz="120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629282"/>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Possibly all arms or specialized determined by HEAT factors and/or training level</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699215"/>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Not Permitted</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8212810"/>
                  </a:ext>
                </a:extLst>
              </a:tr>
            </a:tbl>
          </a:graphicData>
        </a:graphic>
      </p:graphicFrame>
    </p:spTree>
    <p:extLst>
      <p:ext uri="{BB962C8B-B14F-4D97-AF65-F5344CB8AC3E}">
        <p14:creationId xmlns:p14="http://schemas.microsoft.com/office/powerpoint/2010/main" val="3267043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94458-9DB3-E800-CC90-ECA42E4CCD1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FA51148-0104-24D1-442E-E464ED390B4F}"/>
              </a:ext>
            </a:extLst>
          </p:cNvPr>
          <p:cNvSpPr txBox="1"/>
          <p:nvPr/>
        </p:nvSpPr>
        <p:spPr>
          <a:xfrm>
            <a:off x="2806230" y="71096"/>
            <a:ext cx="657954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F81BC"/>
                </a:solidFill>
                <a:effectLst/>
                <a:uLnTx/>
                <a:uFillTx/>
                <a:latin typeface="Century Gothic" panose="020B0502020202020204" pitchFamily="34" charset="0"/>
                <a:ea typeface="+mn-ea"/>
                <a:cs typeface="+mn-cs"/>
              </a:rPr>
              <a:t> Levels of Search</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4096A47E-7E9B-99E5-8D6F-226F3029209C}"/>
              </a:ext>
            </a:extLst>
          </p:cNvPr>
          <p:cNvGraphicFramePr>
            <a:graphicFrameLocks noGrp="1"/>
          </p:cNvGraphicFramePr>
          <p:nvPr/>
        </p:nvGraphicFramePr>
        <p:xfrm>
          <a:off x="2020736" y="6202128"/>
          <a:ext cx="8150526" cy="548640"/>
        </p:xfrm>
        <a:graphic>
          <a:graphicData uri="http://schemas.openxmlformats.org/drawingml/2006/table">
            <a:tbl>
              <a:tblPr firstRow="1" firstCol="1" bandRow="1"/>
              <a:tblGrid>
                <a:gridCol w="515382">
                  <a:extLst>
                    <a:ext uri="{9D8B030D-6E8A-4147-A177-3AD203B41FA5}">
                      <a16:colId xmlns:a16="http://schemas.microsoft.com/office/drawing/2014/main" val="2214967667"/>
                    </a:ext>
                  </a:extLst>
                </a:gridCol>
                <a:gridCol w="7635144">
                  <a:extLst>
                    <a:ext uri="{9D8B030D-6E8A-4147-A177-3AD203B41FA5}">
                      <a16:colId xmlns:a16="http://schemas.microsoft.com/office/drawing/2014/main" val="358338755"/>
                    </a:ext>
                  </a:extLst>
                </a:gridCol>
              </a:tblGrid>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Aft>
                          <a:spcPts val="600"/>
                        </a:spcAft>
                        <a:buNone/>
                      </a:pPr>
                      <a:r>
                        <a:rPr lang="en-CA" sz="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Permitted</a:t>
                      </a:r>
                      <a:endParaRPr lang="en-GB" sz="120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629282"/>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Possibly all arms or specialized determined by HEAT factors and/or training level</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699215"/>
                  </a:ext>
                </a:extLst>
              </a:tr>
              <a:tr h="182880">
                <a:tc>
                  <a:txBody>
                    <a:bodyPr/>
                    <a:lstStyle/>
                    <a:p>
                      <a:endParaRPr lang="en-GB" sz="1200">
                        <a:effectLst/>
                        <a:latin typeface="Century Gothic" panose="020B0502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Aft>
                          <a:spcPts val="600"/>
                        </a:spcAft>
                        <a:buNone/>
                      </a:pPr>
                      <a:r>
                        <a:rPr lang="en-C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Not Permitted</a:t>
                      </a:r>
                      <a:endParaRPr lang="en-GB" sz="1200" dirty="0">
                        <a:effectLst/>
                        <a:latin typeface="Century Gothic" panose="020B0502020202020204" pitchFamily="34" charset="0"/>
                        <a:ea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8212810"/>
                  </a:ext>
                </a:extLst>
              </a:tr>
            </a:tbl>
          </a:graphicData>
        </a:graphic>
      </p:graphicFrame>
      <p:sp>
        <p:nvSpPr>
          <p:cNvPr id="3" name="Right Brace 2">
            <a:extLst>
              <a:ext uri="{FF2B5EF4-FFF2-40B4-BE49-F238E27FC236}">
                <a16:creationId xmlns:a16="http://schemas.microsoft.com/office/drawing/2014/main" id="{F98B4865-4516-E93E-BBD7-C478FF7E5047}"/>
              </a:ext>
            </a:extLst>
          </p:cNvPr>
          <p:cNvSpPr/>
          <p:nvPr/>
        </p:nvSpPr>
        <p:spPr>
          <a:xfrm>
            <a:off x="6385619" y="3659981"/>
            <a:ext cx="494270" cy="201469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a:extLst>
              <a:ext uri="{FF2B5EF4-FFF2-40B4-BE49-F238E27FC236}">
                <a16:creationId xmlns:a16="http://schemas.microsoft.com/office/drawing/2014/main" id="{6E32322C-18C9-4872-5409-86ACAB211DF4}"/>
              </a:ext>
            </a:extLst>
          </p:cNvPr>
          <p:cNvSpPr txBox="1"/>
          <p:nvPr/>
        </p:nvSpPr>
        <p:spPr>
          <a:xfrm>
            <a:off x="7426411" y="2258359"/>
            <a:ext cx="3451654" cy="3416320"/>
          </a:xfrm>
          <a:prstGeom prst="rect">
            <a:avLst/>
          </a:prstGeom>
          <a:noFill/>
        </p:spPr>
        <p:txBody>
          <a:bodyPr wrap="square" rtlCol="0">
            <a:spAutoFit/>
          </a:bodyPr>
          <a:lstStyle/>
          <a:p>
            <a:pPr marL="342900" indent="-342900" algn="ctr">
              <a:buFont typeface="Arial" panose="020B0604020202020204" pitchFamily="34" charset="0"/>
              <a:buChar char="•"/>
            </a:pPr>
            <a:r>
              <a:rPr lang="en-US" sz="2400" dirty="0">
                <a:latin typeface="Century Gothic" panose="020B0502020202020204" pitchFamily="34" charset="0"/>
              </a:rPr>
              <a:t>Carried out by specialist.</a:t>
            </a:r>
          </a:p>
          <a:p>
            <a:pPr marL="342900" indent="-342900" algn="ctr">
              <a:buFont typeface="Arial" panose="020B0604020202020204" pitchFamily="34" charset="0"/>
              <a:buChar char="•"/>
            </a:pPr>
            <a:endParaRPr lang="en-US" sz="2400" dirty="0">
              <a:latin typeface="Century Gothic" panose="020B0502020202020204" pitchFamily="34" charset="0"/>
            </a:endParaRPr>
          </a:p>
          <a:p>
            <a:pPr marL="342900" indent="-342900" algn="ctr">
              <a:buFont typeface="Arial" panose="020B0604020202020204" pitchFamily="34" charset="0"/>
              <a:buChar char="•"/>
            </a:pPr>
            <a:r>
              <a:rPr lang="en-US" sz="2400" dirty="0">
                <a:latin typeface="Century Gothic" panose="020B0502020202020204" pitchFamily="34" charset="0"/>
              </a:rPr>
              <a:t>Not usually a requirement of UN PKO</a:t>
            </a:r>
          </a:p>
          <a:p>
            <a:pPr marL="342900" indent="-342900" algn="ctr">
              <a:buFont typeface="Arial" panose="020B0604020202020204" pitchFamily="34" charset="0"/>
              <a:buChar char="•"/>
            </a:pPr>
            <a:endParaRPr lang="en-US" sz="2400" dirty="0">
              <a:latin typeface="Century Gothic" panose="020B0502020202020204" pitchFamily="34" charset="0"/>
            </a:endParaRPr>
          </a:p>
          <a:p>
            <a:pPr marL="342900" indent="-342900" algn="ctr">
              <a:buFont typeface="Arial" panose="020B0604020202020204" pitchFamily="34" charset="0"/>
              <a:buChar char="•"/>
            </a:pPr>
            <a:r>
              <a:rPr lang="en-US" sz="2400" dirty="0">
                <a:latin typeface="Century Gothic" panose="020B0502020202020204" pitchFamily="34" charset="0"/>
              </a:rPr>
              <a:t>Outside the scope of this course</a:t>
            </a:r>
            <a:endParaRPr lang="en-GB" sz="2400" dirty="0">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5FC8FDC7-F59F-40D0-B1F3-51586CC5742B}"/>
              </a:ext>
            </a:extLst>
          </p:cNvPr>
          <p:cNvGraphicFramePr>
            <a:graphicFrameLocks noGrp="1"/>
          </p:cNvGraphicFramePr>
          <p:nvPr>
            <p:extLst>
              <p:ext uri="{D42A27DB-BD31-4B8C-83A1-F6EECF244321}">
                <p14:modId xmlns:p14="http://schemas.microsoft.com/office/powerpoint/2010/main" val="3077140224"/>
              </p:ext>
            </p:extLst>
          </p:nvPr>
        </p:nvGraphicFramePr>
        <p:xfrm>
          <a:off x="881449" y="876782"/>
          <a:ext cx="5217804" cy="4799635"/>
        </p:xfrm>
        <a:graphic>
          <a:graphicData uri="http://schemas.openxmlformats.org/drawingml/2006/table">
            <a:tbl>
              <a:tblPr firstRow="1" bandRow="1"/>
              <a:tblGrid>
                <a:gridCol w="2593183">
                  <a:extLst>
                    <a:ext uri="{9D8B030D-6E8A-4147-A177-3AD203B41FA5}">
                      <a16:colId xmlns:a16="http://schemas.microsoft.com/office/drawing/2014/main" val="332565321"/>
                    </a:ext>
                  </a:extLst>
                </a:gridCol>
                <a:gridCol w="2624621">
                  <a:extLst>
                    <a:ext uri="{9D8B030D-6E8A-4147-A177-3AD203B41FA5}">
                      <a16:colId xmlns:a16="http://schemas.microsoft.com/office/drawing/2014/main" val="1755530259"/>
                    </a:ext>
                  </a:extLst>
                </a:gridCol>
              </a:tblGrid>
              <a:tr h="417963">
                <a:tc>
                  <a:txBody>
                    <a:bodyPr/>
                    <a:lstStyle/>
                    <a:p>
                      <a:pPr marL="0" marR="0" algn="ctr">
                        <a:spcAft>
                          <a:spcPts val="600"/>
                        </a:spcAft>
                        <a:buNone/>
                      </a:pPr>
                      <a:r>
                        <a:rPr lang="en-US" sz="14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Search Type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Aft>
                          <a:spcPts val="600"/>
                        </a:spcAft>
                        <a:buNone/>
                      </a:pPr>
                      <a:r>
                        <a:rPr lang="en-US" sz="140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Advanced/Specialist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p>
                      <a:pPr marL="0" marR="0" algn="ctr">
                        <a:spcAft>
                          <a:spcPts val="600"/>
                        </a:spcAft>
                        <a:buNone/>
                      </a:pPr>
                      <a:r>
                        <a:rPr lang="en-US" sz="140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(not a UN PKO </a:t>
                      </a:r>
                      <a:r>
                        <a:rPr lang="en-US" sz="1400" b="1" kern="1200" dirty="0" err="1">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reqt</a:t>
                      </a:r>
                      <a:r>
                        <a:rPr lang="en-US" sz="140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340655439"/>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Search Aware (5/25m)</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908243953"/>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Person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639687937"/>
                  </a:ext>
                </a:extLst>
              </a:tr>
              <a:tr h="284215">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Vehicle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063369774"/>
                  </a:ext>
                </a:extLst>
              </a:tr>
              <a:tr h="284215">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VP Check (low threat)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Aft>
                          <a:spcPts val="600"/>
                        </a:spcAft>
                        <a:buNone/>
                      </a:pP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42439981"/>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Building</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913407927"/>
                  </a:ext>
                </a:extLst>
              </a:tr>
              <a:tr h="284215">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Route</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657350011"/>
                  </a:ext>
                </a:extLst>
              </a:tr>
              <a:tr h="434682">
                <a:tc>
                  <a:txBody>
                    <a:bodyPr/>
                    <a:lstStyle/>
                    <a:p>
                      <a:pPr marL="0" marR="0">
                        <a:spcAft>
                          <a:spcPts val="600"/>
                        </a:spcAft>
                        <a:buNone/>
                      </a:pP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Area</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741403518"/>
                  </a:ext>
                </a:extLst>
              </a:tr>
              <a:tr h="492641">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Defensive Building Search or VIP protective search</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618634229"/>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Aircraft, Train, Maritime vessel</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738095608"/>
                  </a:ext>
                </a:extLst>
              </a:tr>
              <a:tr h="267496">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Confined spaces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2904218100"/>
                  </a:ext>
                </a:extLst>
              </a:tr>
              <a:tr h="387313">
                <a:tc>
                  <a:txBody>
                    <a:bodyPr/>
                    <a:lstStyle/>
                    <a:p>
                      <a:pPr marL="0" marR="0">
                        <a:spcAft>
                          <a:spcPts val="600"/>
                        </a:spcAft>
                        <a:buNone/>
                      </a:pPr>
                      <a:r>
                        <a:rPr lang="en-US" sz="14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Hazardous Environments</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864951180"/>
                  </a:ext>
                </a:extLst>
              </a:tr>
              <a:tr h="267496">
                <a:tc>
                  <a:txBody>
                    <a:bodyPr/>
                    <a:lstStyle/>
                    <a:p>
                      <a:pPr marL="0" marR="0">
                        <a:spcAft>
                          <a:spcPts val="600"/>
                        </a:spcAft>
                        <a:buNone/>
                      </a:pPr>
                      <a:r>
                        <a:rPr lang="en-US" sz="1400" kern="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Etc</a:t>
                      </a:r>
                      <a:r>
                        <a:rPr lang="en-US" sz="14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spcAft>
                          <a:spcPts val="600"/>
                        </a:spcAft>
                        <a:buNone/>
                      </a:pPr>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2961493354"/>
                  </a:ext>
                </a:extLst>
              </a:tr>
            </a:tbl>
          </a:graphicData>
        </a:graphic>
      </p:graphicFrame>
    </p:spTree>
    <p:extLst>
      <p:ext uri="{BB962C8B-B14F-4D97-AF65-F5344CB8AC3E}">
        <p14:creationId xmlns:p14="http://schemas.microsoft.com/office/powerpoint/2010/main" val="1528613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0B97C-5764-7C6E-01CA-D6D492B5A1E9}"/>
            </a:ext>
          </a:extLst>
        </p:cNvPr>
        <p:cNvGrpSpPr/>
        <p:nvPr/>
      </p:nvGrpSpPr>
      <p:grpSpPr>
        <a:xfrm>
          <a:off x="0" y="0"/>
          <a:ext cx="0" cy="0"/>
          <a:chOff x="0" y="0"/>
          <a:chExt cx="0" cy="0"/>
        </a:xfrm>
      </p:grpSpPr>
      <p:sp>
        <p:nvSpPr>
          <p:cNvPr id="98" name="Rectangle 97">
            <a:extLst>
              <a:ext uri="{FF2B5EF4-FFF2-40B4-BE49-F238E27FC236}">
                <a16:creationId xmlns:a16="http://schemas.microsoft.com/office/drawing/2014/main" id="{0DBAB3B0-8514-137A-BED8-15A59C87218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484" y="476779"/>
            <a:ext cx="5860116"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0" name="Straight Connector 99">
            <a:extLst>
              <a:ext uri="{FF2B5EF4-FFF2-40B4-BE49-F238E27FC236}">
                <a16:creationId xmlns:a16="http://schemas.microsoft.com/office/drawing/2014/main" id="{6D3556F4-841E-7A51-214C-299762B2B5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68090" y="4424906"/>
            <a:ext cx="29718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E202609E-DEB7-239F-29CD-E64707D075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2305" y="476779"/>
            <a:ext cx="3139811"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D43462F9-FBA3-ACB9-612A-C797E5852F87}"/>
              </a:ext>
            </a:extLst>
          </p:cNvPr>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676400" y="618027"/>
            <a:ext cx="600462" cy="509981"/>
          </a:xfrm>
          <a:prstGeom prst="rect">
            <a:avLst/>
          </a:prstGeom>
        </p:spPr>
      </p:pic>
      <p:sp>
        <p:nvSpPr>
          <p:cNvPr id="19457" name="Rectangle 2">
            <a:extLst>
              <a:ext uri="{FF2B5EF4-FFF2-40B4-BE49-F238E27FC236}">
                <a16:creationId xmlns:a16="http://schemas.microsoft.com/office/drawing/2014/main" id="{DBAB3455-49B6-5D4B-0AAB-B34454CA6F24}"/>
              </a:ext>
            </a:extLst>
          </p:cNvPr>
          <p:cNvSpPr>
            <a:spLocks noGrp="1" noChangeArrowheads="1"/>
          </p:cNvSpPr>
          <p:nvPr>
            <p:ph type="title"/>
          </p:nvPr>
        </p:nvSpPr>
        <p:spPr>
          <a:xfrm>
            <a:off x="1828801" y="1269256"/>
            <a:ext cx="5062286" cy="3038947"/>
          </a:xfrm>
        </p:spPr>
        <p:txBody>
          <a:bodyPr vert="horz" lIns="91440" tIns="45720" rIns="91440" bIns="45720" rtlCol="0" anchor="b">
            <a:normAutofit/>
          </a:bodyPr>
          <a:lstStyle/>
          <a:p>
            <a:pPr algn="r">
              <a:lnSpc>
                <a:spcPct val="90000"/>
              </a:lnSpc>
              <a:defRPr/>
            </a:pPr>
            <a:r>
              <a:rPr lang="en-US" sz="3200" dirty="0">
                <a:solidFill>
                  <a:srgbClr val="FFFFFF"/>
                </a:solidFill>
                <a:latin typeface="Century Gothic" panose="020B0502020202020204" pitchFamily="34" charset="0"/>
                <a:cs typeface="+mj-cs"/>
              </a:rPr>
              <a:t>2.1.4 </a:t>
            </a:r>
            <a:r>
              <a:rPr lang="en-US" sz="3200" dirty="0">
                <a:solidFill>
                  <a:prstClr val="white"/>
                </a:solidFill>
                <a:latin typeface="Century Gothic" panose="020B0502020202020204" pitchFamily="34" charset="0"/>
                <a:ea typeface="+mn-ea"/>
                <a:cs typeface="+mn-cs"/>
              </a:rPr>
              <a:t>Search Team Structure</a:t>
            </a:r>
            <a:br>
              <a:rPr lang="en-US" sz="3200" dirty="0">
                <a:latin typeface="Century Gothic" panose="020B0502020202020204" pitchFamily="34" charset="0"/>
              </a:rPr>
            </a:br>
            <a:endParaRPr lang="en-US" sz="3200" dirty="0">
              <a:solidFill>
                <a:srgbClr val="FFFFFF"/>
              </a:solidFill>
              <a:latin typeface="Century Gothic" panose="020B0502020202020204" pitchFamily="34" charset="0"/>
              <a:cs typeface="+mj-cs"/>
            </a:endParaRPr>
          </a:p>
        </p:txBody>
      </p:sp>
      <p:sp>
        <p:nvSpPr>
          <p:cNvPr id="2" name="Slide Number Placeholder 1">
            <a:extLst>
              <a:ext uri="{FF2B5EF4-FFF2-40B4-BE49-F238E27FC236}">
                <a16:creationId xmlns:a16="http://schemas.microsoft.com/office/drawing/2014/main" id="{187FB562-3C18-8BC5-0AA2-87D4E6CA1922}"/>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60DE6-1F00-4D37-920B-8306E906ABB0}" type="slidenum">
              <a:rPr kumimoji="0"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194608950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Search Team Structure</a:t>
            </a:r>
          </a:p>
        </p:txBody>
      </p:sp>
      <p:sp>
        <p:nvSpPr>
          <p:cNvPr id="2" name="Rectangle 1">
            <a:extLst>
              <a:ext uri="{FF2B5EF4-FFF2-40B4-BE49-F238E27FC236}">
                <a16:creationId xmlns:a16="http://schemas.microsoft.com/office/drawing/2014/main" id="{4364B696-2ADA-90BE-549C-817BE3D9442F}"/>
              </a:ext>
            </a:extLst>
          </p:cNvPr>
          <p:cNvSpPr/>
          <p:nvPr/>
        </p:nvSpPr>
        <p:spPr>
          <a:xfrm>
            <a:off x="1404142" y="1066801"/>
            <a:ext cx="3015458" cy="904863"/>
          </a:xfrm>
          <a:prstGeom prst="rect">
            <a:avLst/>
          </a:prstGeom>
        </p:spPr>
        <p:txBody>
          <a:bodyPr wrap="square">
            <a:spAutoFit/>
          </a:bodyPr>
          <a:lstStyle/>
          <a:p>
            <a:pPr>
              <a:spcBef>
                <a:spcPct val="20000"/>
              </a:spcBef>
              <a:defRPr/>
            </a:pPr>
            <a:r>
              <a:rPr lang="en-US" sz="2400" dirty="0">
                <a:solidFill>
                  <a:prstClr val="black"/>
                </a:solidFill>
                <a:latin typeface="Century Gothic" panose="020B0502020202020204" pitchFamily="34" charset="0"/>
                <a:cs typeface="Arial" panose="020B0604020202020204" pitchFamily="34" charset="0"/>
              </a:rPr>
              <a:t>Search Advisor</a:t>
            </a:r>
            <a:endParaRPr lang="en-GB" sz="2400" dirty="0">
              <a:solidFill>
                <a:prstClr val="black"/>
              </a:solidFill>
              <a:latin typeface="Century Gothic" panose="020B0502020202020204" pitchFamily="34" charset="0"/>
              <a:cs typeface="Arial" panose="020B0604020202020204" pitchFamily="34" charset="0"/>
            </a:endParaRPr>
          </a:p>
          <a:p>
            <a:pPr>
              <a:spcBef>
                <a:spcPct val="20000"/>
              </a:spcBef>
              <a:defRPr/>
            </a:pPr>
            <a:endParaRPr lang="en-GB" sz="2400" dirty="0">
              <a:solidFill>
                <a:prstClr val="black"/>
              </a:solidFill>
              <a:latin typeface="Century Gothic" panose="020B0502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EE836D9-35AF-BA86-608E-DCFEE24A2311}"/>
              </a:ext>
            </a:extLst>
          </p:cNvPr>
          <p:cNvPicPr>
            <a:picLocks noChangeAspect="1"/>
          </p:cNvPicPr>
          <p:nvPr/>
        </p:nvPicPr>
        <p:blipFill>
          <a:blip r:embed="rId3"/>
          <a:stretch>
            <a:fillRect/>
          </a:stretch>
        </p:blipFill>
        <p:spPr>
          <a:xfrm>
            <a:off x="3581401" y="1981200"/>
            <a:ext cx="6838155" cy="3837446"/>
          </a:xfrm>
          <a:prstGeom prst="rect">
            <a:avLst/>
          </a:prstGeom>
        </p:spPr>
      </p:pic>
    </p:spTree>
    <p:extLst>
      <p:ext uri="{BB962C8B-B14F-4D97-AF65-F5344CB8AC3E}">
        <p14:creationId xmlns:p14="http://schemas.microsoft.com/office/powerpoint/2010/main" val="576710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88E51-C450-7D85-DC24-092B66FD4A8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1496CAB-9635-5C98-5351-A936838155A1}"/>
              </a:ext>
            </a:extLst>
          </p:cNvPr>
          <p:cNvSpPr txBox="1"/>
          <p:nvPr/>
        </p:nvSpPr>
        <p:spPr>
          <a:xfrm>
            <a:off x="228601" y="1262748"/>
            <a:ext cx="6172199" cy="2677656"/>
          </a:xfrm>
          <a:prstGeom prst="rect">
            <a:avLst/>
          </a:prstGeom>
          <a:noFill/>
        </p:spPr>
        <p:txBody>
          <a:bodyPr wrap="square" lIns="91440" tIns="45720" rIns="91440" bIns="45720" rtlCol="0" anchor="t">
            <a:spAutoFit/>
          </a:bodyPr>
          <a:lstStyle/>
          <a:p>
            <a:pPr>
              <a:spcBef>
                <a:spcPct val="20000"/>
              </a:spcBef>
              <a:defRPr/>
            </a:pPr>
            <a:r>
              <a:rPr lang="en-US" sz="2400" b="1" dirty="0">
                <a:solidFill>
                  <a:prstClr val="black"/>
                </a:solidFill>
                <a:latin typeface="Century Gothic" panose="020B0502020202020204" pitchFamily="34" charset="0"/>
                <a:cs typeface="Arial" panose="020B0604020202020204" pitchFamily="34" charset="0"/>
              </a:rPr>
              <a:t>Intermediate or Route Search  Team</a:t>
            </a:r>
          </a:p>
          <a:p>
            <a:pPr marL="457200" indent="-457200">
              <a:spcBef>
                <a:spcPct val="20000"/>
              </a:spcBef>
              <a:buFont typeface="Arial" panose="020B0604020202020204" pitchFamily="34" charset="0"/>
              <a:buChar char="•"/>
              <a:defRPr/>
            </a:pPr>
            <a:r>
              <a:rPr lang="en-US" sz="2400" dirty="0">
                <a:solidFill>
                  <a:prstClr val="black"/>
                </a:solidFill>
                <a:latin typeface="Century Gothic"/>
                <a:cs typeface="Arial"/>
              </a:rPr>
              <a:t>Operate as a team.</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Team Commander</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2IC</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Minimum 4 Searchers</a:t>
            </a:r>
          </a:p>
          <a:p>
            <a:pPr marL="457200" indent="-457200">
              <a:spcBef>
                <a:spcPct val="20000"/>
              </a:spcBef>
              <a:buFont typeface="Arial" panose="020B0604020202020204" pitchFamily="34" charset="0"/>
              <a:buChar char="•"/>
              <a:defRPr/>
            </a:pPr>
            <a:endParaRPr lang="en-US" sz="2400" dirty="0">
              <a:solidFill>
                <a:prstClr val="black"/>
              </a:solidFill>
              <a:latin typeface="Century Gothic" panose="020B0502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06A4CFA7-25C3-137D-C55E-E356BD2604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1298" y="1471633"/>
            <a:ext cx="5872101" cy="3914734"/>
          </a:xfrm>
          <a:prstGeom prst="rect">
            <a:avLst/>
          </a:prstGeom>
        </p:spPr>
      </p:pic>
      <p:sp>
        <p:nvSpPr>
          <p:cNvPr id="7" name="Title 3">
            <a:extLst>
              <a:ext uri="{FF2B5EF4-FFF2-40B4-BE49-F238E27FC236}">
                <a16:creationId xmlns:a16="http://schemas.microsoft.com/office/drawing/2014/main" id="{77D1630A-2ECD-4F9D-6EAF-E063FC75BAB0}"/>
              </a:ext>
            </a:extLst>
          </p:cNvPr>
          <p:cNvSpPr>
            <a:spLocks noGrp="1"/>
          </p:cNvSpPr>
          <p:nvPr>
            <p:ph type="title"/>
          </p:nvPr>
        </p:nvSpPr>
        <p:spPr>
          <a:xfrm>
            <a:off x="901699" y="54532"/>
            <a:ext cx="10515600" cy="773087"/>
          </a:xfrm>
        </p:spPr>
        <p:txBody>
          <a:bodyPr>
            <a:normAutofit/>
          </a:bodyPr>
          <a:lstStyle/>
          <a:p>
            <a:r>
              <a:rPr lang="en-US" dirty="0"/>
              <a:t>Search Team Structure</a:t>
            </a:r>
          </a:p>
        </p:txBody>
      </p:sp>
    </p:spTree>
    <p:extLst>
      <p:ext uri="{BB962C8B-B14F-4D97-AF65-F5344CB8AC3E}">
        <p14:creationId xmlns:p14="http://schemas.microsoft.com/office/powerpoint/2010/main" val="3460554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0E298-86F9-0FC5-57E2-EDEB5736787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75760B9-161A-05FC-5A45-ED5A0A289920}"/>
              </a:ext>
            </a:extLst>
          </p:cNvPr>
          <p:cNvSpPr txBox="1"/>
          <p:nvPr/>
        </p:nvSpPr>
        <p:spPr>
          <a:xfrm>
            <a:off x="148285" y="976515"/>
            <a:ext cx="5171302" cy="5632311"/>
          </a:xfrm>
          <a:prstGeom prst="rect">
            <a:avLst/>
          </a:prstGeom>
          <a:noFill/>
        </p:spPr>
        <p:txBody>
          <a:bodyPr wrap="square" lIns="91440" tIns="45720" rIns="91440" bIns="45720" rtlCol="0" anchor="t">
            <a:spAutoFit/>
          </a:bodyPr>
          <a:lstStyle/>
          <a:p>
            <a:pPr>
              <a:spcBef>
                <a:spcPct val="20000"/>
              </a:spcBef>
              <a:defRPr/>
            </a:pPr>
            <a:r>
              <a:rPr lang="en-US" sz="2400" b="1" dirty="0">
                <a:solidFill>
                  <a:prstClr val="black"/>
                </a:solidFill>
                <a:latin typeface="Century Gothic" panose="020B0502020202020204" pitchFamily="34" charset="0"/>
                <a:cs typeface="Arial" panose="020B0604020202020204" pitchFamily="34" charset="0"/>
              </a:rPr>
              <a:t>Intermediate or Route Search  Team</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Team Commander</a:t>
            </a:r>
          </a:p>
          <a:p>
            <a:pPr marL="1371600" lvl="2"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Usually Corporal to Sergent</a:t>
            </a:r>
          </a:p>
          <a:p>
            <a:pPr marL="1371600" lvl="2"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Commands the Search Team</a:t>
            </a:r>
          </a:p>
          <a:p>
            <a:pPr marL="1371600" lvl="2"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Conducts Search of specific locations under the guidance of the Search Advisor or IED Threat Mitigation Advisor</a:t>
            </a:r>
          </a:p>
          <a:p>
            <a:pPr marL="457200" indent="-457200">
              <a:spcBef>
                <a:spcPct val="20000"/>
              </a:spcBef>
              <a:buFont typeface="Arial" panose="020B0604020202020204" pitchFamily="34" charset="0"/>
              <a:buChar char="•"/>
              <a:defRPr/>
            </a:pPr>
            <a:endParaRPr lang="en-US" sz="2400" dirty="0">
              <a:solidFill>
                <a:prstClr val="black"/>
              </a:solidFill>
              <a:latin typeface="Century Gothic" panose="020B0502020202020204" pitchFamily="34" charset="0"/>
              <a:cs typeface="Arial" panose="020B0604020202020204" pitchFamily="34" charset="0"/>
            </a:endParaRPr>
          </a:p>
        </p:txBody>
      </p:sp>
      <p:sp>
        <p:nvSpPr>
          <p:cNvPr id="7" name="Title 3">
            <a:extLst>
              <a:ext uri="{FF2B5EF4-FFF2-40B4-BE49-F238E27FC236}">
                <a16:creationId xmlns:a16="http://schemas.microsoft.com/office/drawing/2014/main" id="{88EEFED3-A449-06A9-4D66-BC2961EDFF49}"/>
              </a:ext>
            </a:extLst>
          </p:cNvPr>
          <p:cNvSpPr>
            <a:spLocks noGrp="1"/>
          </p:cNvSpPr>
          <p:nvPr>
            <p:ph type="title"/>
          </p:nvPr>
        </p:nvSpPr>
        <p:spPr>
          <a:xfrm>
            <a:off x="901699" y="54532"/>
            <a:ext cx="10515600" cy="773087"/>
          </a:xfrm>
        </p:spPr>
        <p:txBody>
          <a:bodyPr>
            <a:normAutofit/>
          </a:bodyPr>
          <a:lstStyle/>
          <a:p>
            <a:r>
              <a:rPr lang="en-US" dirty="0"/>
              <a:t>Search Team Structure</a:t>
            </a:r>
          </a:p>
        </p:txBody>
      </p:sp>
      <p:pic>
        <p:nvPicPr>
          <p:cNvPr id="2" name="Picture 1">
            <a:extLst>
              <a:ext uri="{FF2B5EF4-FFF2-40B4-BE49-F238E27FC236}">
                <a16:creationId xmlns:a16="http://schemas.microsoft.com/office/drawing/2014/main" id="{F7AF2F4F-F620-B281-536B-1E6B9A05B7C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48037" y="679874"/>
            <a:ext cx="5195677" cy="2928299"/>
          </a:xfrm>
          <a:prstGeom prst="rect">
            <a:avLst/>
          </a:prstGeom>
        </p:spPr>
      </p:pic>
      <p:pic>
        <p:nvPicPr>
          <p:cNvPr id="3" name="Picture 2">
            <a:extLst>
              <a:ext uri="{FF2B5EF4-FFF2-40B4-BE49-F238E27FC236}">
                <a16:creationId xmlns:a16="http://schemas.microsoft.com/office/drawing/2014/main" id="{43579962-706E-1434-B784-A52040F9ABE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343964" y="3429000"/>
            <a:ext cx="4609070" cy="3356306"/>
          </a:xfrm>
          <a:prstGeom prst="rect">
            <a:avLst/>
          </a:prstGeom>
        </p:spPr>
      </p:pic>
    </p:spTree>
    <p:extLst>
      <p:ext uri="{BB962C8B-B14F-4D97-AF65-F5344CB8AC3E}">
        <p14:creationId xmlns:p14="http://schemas.microsoft.com/office/powerpoint/2010/main" val="1205461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486B3-D4AF-7C6C-BFE7-AAE4C024C54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80469FF-BF1D-CA8F-7EE0-F0264E0E6340}"/>
              </a:ext>
            </a:extLst>
          </p:cNvPr>
          <p:cNvSpPr txBox="1"/>
          <p:nvPr/>
        </p:nvSpPr>
        <p:spPr>
          <a:xfrm>
            <a:off x="148285" y="976515"/>
            <a:ext cx="5171302" cy="6075509"/>
          </a:xfrm>
          <a:prstGeom prst="rect">
            <a:avLst/>
          </a:prstGeom>
          <a:noFill/>
        </p:spPr>
        <p:txBody>
          <a:bodyPr wrap="square" lIns="91440" tIns="45720" rIns="91440" bIns="45720" rtlCol="0" anchor="t">
            <a:spAutoFit/>
          </a:bodyPr>
          <a:lstStyle/>
          <a:p>
            <a:pPr>
              <a:spcBef>
                <a:spcPct val="20000"/>
              </a:spcBef>
              <a:defRPr/>
            </a:pPr>
            <a:r>
              <a:rPr lang="en-US" sz="2400" b="1" dirty="0">
                <a:solidFill>
                  <a:prstClr val="black"/>
                </a:solidFill>
                <a:latin typeface="Century Gothic" panose="020B0502020202020204" pitchFamily="34" charset="0"/>
                <a:cs typeface="Arial" panose="020B0604020202020204" pitchFamily="34" charset="0"/>
              </a:rPr>
              <a:t>Intermediate or Route Search  Team</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Scribe or 2IC</a:t>
            </a:r>
          </a:p>
          <a:p>
            <a:pPr marL="1371600" lvl="2"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Usually Lance Corporal to Corporal </a:t>
            </a:r>
          </a:p>
          <a:p>
            <a:pPr marL="1371600" lvl="2"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Assists the Team Commander</a:t>
            </a:r>
          </a:p>
          <a:p>
            <a:pPr marL="1371600" lvl="2"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Responsible for equipment and sustaining the search team</a:t>
            </a:r>
          </a:p>
          <a:p>
            <a:pPr marL="1371600" lvl="2"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Responsible for maintaining any search documentation</a:t>
            </a:r>
          </a:p>
          <a:p>
            <a:pPr marL="457200" indent="-457200">
              <a:spcBef>
                <a:spcPct val="20000"/>
              </a:spcBef>
              <a:buFont typeface="Arial" panose="020B0604020202020204" pitchFamily="34" charset="0"/>
              <a:buChar char="•"/>
              <a:defRPr/>
            </a:pPr>
            <a:endParaRPr lang="en-US" sz="2400" dirty="0">
              <a:solidFill>
                <a:prstClr val="black"/>
              </a:solidFill>
              <a:latin typeface="Century Gothic" panose="020B0502020202020204" pitchFamily="34" charset="0"/>
              <a:cs typeface="Arial" panose="020B0604020202020204" pitchFamily="34" charset="0"/>
            </a:endParaRPr>
          </a:p>
        </p:txBody>
      </p:sp>
      <p:sp>
        <p:nvSpPr>
          <p:cNvPr id="7" name="Title 3">
            <a:extLst>
              <a:ext uri="{FF2B5EF4-FFF2-40B4-BE49-F238E27FC236}">
                <a16:creationId xmlns:a16="http://schemas.microsoft.com/office/drawing/2014/main" id="{7BEA501A-4C3E-51D2-9EF4-B449840C0ABC}"/>
              </a:ext>
            </a:extLst>
          </p:cNvPr>
          <p:cNvSpPr>
            <a:spLocks noGrp="1"/>
          </p:cNvSpPr>
          <p:nvPr>
            <p:ph type="title"/>
          </p:nvPr>
        </p:nvSpPr>
        <p:spPr>
          <a:xfrm>
            <a:off x="901699" y="54532"/>
            <a:ext cx="10515600" cy="773087"/>
          </a:xfrm>
        </p:spPr>
        <p:txBody>
          <a:bodyPr>
            <a:normAutofit/>
          </a:bodyPr>
          <a:lstStyle/>
          <a:p>
            <a:r>
              <a:rPr lang="en-US" dirty="0"/>
              <a:t>Search Team Structure</a:t>
            </a:r>
          </a:p>
        </p:txBody>
      </p:sp>
      <p:pic>
        <p:nvPicPr>
          <p:cNvPr id="3" name="Picture 2">
            <a:extLst>
              <a:ext uri="{FF2B5EF4-FFF2-40B4-BE49-F238E27FC236}">
                <a16:creationId xmlns:a16="http://schemas.microsoft.com/office/drawing/2014/main" id="{7134539B-1047-6DA0-79B9-DF2B98664EFE}"/>
              </a:ext>
            </a:extLst>
          </p:cNvPr>
          <p:cNvPicPr>
            <a:picLocks noChangeAspect="1"/>
          </p:cNvPicPr>
          <p:nvPr/>
        </p:nvPicPr>
        <p:blipFill>
          <a:blip r:embed="rId3"/>
          <a:stretch>
            <a:fillRect/>
          </a:stretch>
        </p:blipFill>
        <p:spPr>
          <a:xfrm>
            <a:off x="6559426" y="1752454"/>
            <a:ext cx="4608975" cy="3353091"/>
          </a:xfrm>
          <a:prstGeom prst="rect">
            <a:avLst/>
          </a:prstGeom>
        </p:spPr>
      </p:pic>
    </p:spTree>
    <p:extLst>
      <p:ext uri="{BB962C8B-B14F-4D97-AF65-F5344CB8AC3E}">
        <p14:creationId xmlns:p14="http://schemas.microsoft.com/office/powerpoint/2010/main" val="270672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4C387-3B3B-DD5B-A75A-D01A6CA75CD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08DD877-8E0D-3D2F-FD1F-1EEA900D8C0F}"/>
              </a:ext>
            </a:extLst>
          </p:cNvPr>
          <p:cNvSpPr txBox="1"/>
          <p:nvPr/>
        </p:nvSpPr>
        <p:spPr>
          <a:xfrm>
            <a:off x="37071" y="976515"/>
            <a:ext cx="5519350" cy="4893647"/>
          </a:xfrm>
          <a:prstGeom prst="rect">
            <a:avLst/>
          </a:prstGeom>
          <a:noFill/>
        </p:spPr>
        <p:txBody>
          <a:bodyPr wrap="square" lIns="91440" tIns="45720" rIns="91440" bIns="45720" rtlCol="0" anchor="t">
            <a:spAutoFit/>
          </a:bodyPr>
          <a:lstStyle/>
          <a:p>
            <a:pPr>
              <a:spcBef>
                <a:spcPct val="20000"/>
              </a:spcBef>
              <a:defRPr/>
            </a:pPr>
            <a:r>
              <a:rPr lang="en-US" sz="2400" b="1" dirty="0">
                <a:solidFill>
                  <a:prstClr val="black"/>
                </a:solidFill>
                <a:latin typeface="Century Gothic" panose="020B0502020202020204" pitchFamily="34" charset="0"/>
                <a:cs typeface="Arial" panose="020B0604020202020204" pitchFamily="34" charset="0"/>
              </a:rPr>
              <a:t>Intermediate or Route Search  Team</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Searchers or search pair</a:t>
            </a:r>
          </a:p>
          <a:p>
            <a:pPr marL="1371600" lvl="2"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Usually private</a:t>
            </a:r>
          </a:p>
          <a:p>
            <a:pPr marL="1371600" lvl="2"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Operate as a pair</a:t>
            </a:r>
          </a:p>
          <a:p>
            <a:pPr marL="1371600" lvl="2"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Carry out a search using appropriate equipment and techniques under the command of the Search Team Commander</a:t>
            </a:r>
          </a:p>
          <a:p>
            <a:pPr marL="1371600" lvl="2"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Usually 2 pairs per team, but may be 3 pairs depending on threat</a:t>
            </a:r>
          </a:p>
        </p:txBody>
      </p:sp>
      <p:sp>
        <p:nvSpPr>
          <p:cNvPr id="7" name="Title 3">
            <a:extLst>
              <a:ext uri="{FF2B5EF4-FFF2-40B4-BE49-F238E27FC236}">
                <a16:creationId xmlns:a16="http://schemas.microsoft.com/office/drawing/2014/main" id="{56AB7B2E-9686-69B4-DB12-7B7FFD3A394B}"/>
              </a:ext>
            </a:extLst>
          </p:cNvPr>
          <p:cNvSpPr>
            <a:spLocks noGrp="1"/>
          </p:cNvSpPr>
          <p:nvPr>
            <p:ph type="title"/>
          </p:nvPr>
        </p:nvSpPr>
        <p:spPr>
          <a:xfrm>
            <a:off x="901699" y="54532"/>
            <a:ext cx="10515600" cy="773087"/>
          </a:xfrm>
        </p:spPr>
        <p:txBody>
          <a:bodyPr>
            <a:normAutofit/>
          </a:bodyPr>
          <a:lstStyle/>
          <a:p>
            <a:r>
              <a:rPr lang="en-US" dirty="0"/>
              <a:t>Search Team Structure</a:t>
            </a:r>
          </a:p>
        </p:txBody>
      </p:sp>
      <p:pic>
        <p:nvPicPr>
          <p:cNvPr id="2" name="Picture 1">
            <a:extLst>
              <a:ext uri="{FF2B5EF4-FFF2-40B4-BE49-F238E27FC236}">
                <a16:creationId xmlns:a16="http://schemas.microsoft.com/office/drawing/2014/main" id="{5C853264-189F-3114-5308-7C3D78EC1F4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556421" y="2069506"/>
            <a:ext cx="6598508" cy="3815660"/>
          </a:xfrm>
          <a:prstGeom prst="rect">
            <a:avLst/>
          </a:prstGeom>
        </p:spPr>
      </p:pic>
    </p:spTree>
    <p:extLst>
      <p:ext uri="{BB962C8B-B14F-4D97-AF65-F5344CB8AC3E}">
        <p14:creationId xmlns:p14="http://schemas.microsoft.com/office/powerpoint/2010/main" val="2547771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FEF4E260-B79D-41D8-90EB-C84807CD77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484" y="476779"/>
            <a:ext cx="5860116"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00" name="Straight Connector 99">
            <a:extLst>
              <a:ext uri="{FF2B5EF4-FFF2-40B4-BE49-F238E27FC236}">
                <a16:creationId xmlns:a16="http://schemas.microsoft.com/office/drawing/2014/main" id="{0686AD50-C6DC-4D98-A467-9AC1F3C2D8D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68090" y="4424906"/>
            <a:ext cx="29718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241208F6-8B1C-4098-9388-150BC8E447B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2305" y="476779"/>
            <a:ext cx="3139811"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3" name="Picture 2">
            <a:extLst>
              <a:ext uri="{FF2B5EF4-FFF2-40B4-BE49-F238E27FC236}">
                <a16:creationId xmlns:a16="http://schemas.microsoft.com/office/drawing/2014/main" id="{735CF60A-C611-4830-B801-99B49C3983A6}"/>
              </a:ext>
            </a:extLst>
          </p:cNvPr>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676400" y="618027"/>
            <a:ext cx="600462" cy="509981"/>
          </a:xfrm>
          <a:prstGeom prst="rect">
            <a:avLst/>
          </a:prstGeom>
        </p:spPr>
      </p:pic>
      <p:sp>
        <p:nvSpPr>
          <p:cNvPr id="19457" name="Rectangle 2"/>
          <p:cNvSpPr>
            <a:spLocks noGrp="1" noChangeArrowheads="1"/>
          </p:cNvSpPr>
          <p:nvPr>
            <p:ph type="title"/>
          </p:nvPr>
        </p:nvSpPr>
        <p:spPr>
          <a:xfrm>
            <a:off x="1828801" y="1269256"/>
            <a:ext cx="5062286" cy="3038947"/>
          </a:xfrm>
        </p:spPr>
        <p:txBody>
          <a:bodyPr vert="horz" lIns="91440" tIns="45720" rIns="91440" bIns="45720" rtlCol="0" anchor="b">
            <a:normAutofit/>
          </a:bodyPr>
          <a:lstStyle/>
          <a:p>
            <a:pPr algn="r">
              <a:lnSpc>
                <a:spcPct val="90000"/>
              </a:lnSpc>
              <a:defRPr/>
            </a:pPr>
            <a:r>
              <a:rPr lang="en-US" sz="3200" dirty="0">
                <a:solidFill>
                  <a:srgbClr val="FFFFFF"/>
                </a:solidFill>
                <a:latin typeface="Century Gothic" panose="020B0502020202020204" pitchFamily="34" charset="0"/>
                <a:cs typeface="+mj-cs"/>
              </a:rPr>
              <a:t>2.1.1 </a:t>
            </a:r>
            <a:r>
              <a:rPr lang="en-US" sz="3200" dirty="0">
                <a:solidFill>
                  <a:prstClr val="white"/>
                </a:solidFill>
                <a:latin typeface="Century Gothic" panose="020B0502020202020204" pitchFamily="34" charset="0"/>
                <a:ea typeface="+mn-ea"/>
                <a:cs typeface="+mn-cs"/>
              </a:rPr>
              <a:t>Introduction</a:t>
            </a:r>
            <a:br>
              <a:rPr lang="en-US" sz="3200" dirty="0">
                <a:latin typeface="Century Gothic" panose="020B0502020202020204" pitchFamily="34" charset="0"/>
              </a:rPr>
            </a:br>
            <a:endParaRPr lang="en-US" sz="3200" dirty="0">
              <a:solidFill>
                <a:srgbClr val="FFFFFF"/>
              </a:solidFill>
              <a:latin typeface="Century Gothic" panose="020B0502020202020204" pitchFamily="34" charset="0"/>
              <a:cs typeface="+mj-cs"/>
            </a:endParaRPr>
          </a:p>
        </p:txBody>
      </p:sp>
      <p:sp>
        <p:nvSpPr>
          <p:cNvPr id="2" name="Slide Number Placeholder 1">
            <a:extLst>
              <a:ext uri="{FF2B5EF4-FFF2-40B4-BE49-F238E27FC236}">
                <a16:creationId xmlns:a16="http://schemas.microsoft.com/office/drawing/2014/main" id="{23965F5A-198C-4637-90D5-5F48F85228BB}"/>
              </a:ext>
            </a:extLst>
          </p:cNvPr>
          <p:cNvSpPr>
            <a:spLocks noGrp="1"/>
          </p:cNvSpPr>
          <p:nvPr>
            <p:ph type="sldNum" sz="quarter" idx="14"/>
          </p:nvPr>
        </p:nvSpPr>
        <p:spPr/>
        <p:txBody>
          <a:bodyPr/>
          <a:lstStyle/>
          <a:p>
            <a:fld id="{51360DE6-1F00-4D37-920B-8306E906ABB0}" type="slidenum">
              <a:rPr lang="en-US" altLang="ja-JP">
                <a:solidFill>
                  <a:prstClr val="black"/>
                </a:solidFill>
                <a:latin typeface="Calibri"/>
                <a:ea typeface="ＭＳ Ｐゴシック" panose="020B0600070205080204" pitchFamily="34" charset="-128"/>
              </a:rPr>
              <a:pPr/>
              <a:t>4</a:t>
            </a:fld>
            <a:endParaRPr lang="en-US" altLang="ja-JP">
              <a:solidFill>
                <a:prstClr val="black"/>
              </a:solidFill>
              <a:latin typeface="Calibri"/>
              <a:ea typeface="ＭＳ Ｐゴシック" panose="020B0600070205080204" pitchFamily="34" charset="-128"/>
            </a:endParaRPr>
          </a:p>
        </p:txBody>
      </p:sp>
    </p:spTree>
    <p:extLst>
      <p:ext uri="{BB962C8B-B14F-4D97-AF65-F5344CB8AC3E}">
        <p14:creationId xmlns:p14="http://schemas.microsoft.com/office/powerpoint/2010/main" val="416548101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6663F-DFA6-CAFC-20E9-72BE41E8FF9A}"/>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E735E6C3-DBF6-4A47-330B-7B1657BE03F3}"/>
              </a:ext>
            </a:extLst>
          </p:cNvPr>
          <p:cNvSpPr>
            <a:spLocks noGrp="1"/>
          </p:cNvSpPr>
          <p:nvPr>
            <p:ph type="title"/>
          </p:nvPr>
        </p:nvSpPr>
        <p:spPr>
          <a:xfrm>
            <a:off x="0" y="2724270"/>
            <a:ext cx="6710063" cy="1409460"/>
          </a:xfrm>
        </p:spPr>
        <p:txBody>
          <a:bodyPr>
            <a:normAutofit/>
          </a:bodyPr>
          <a:lstStyle/>
          <a:p>
            <a:r>
              <a:rPr lang="en-US" dirty="0"/>
              <a:t>Search Team Structure</a:t>
            </a:r>
          </a:p>
        </p:txBody>
      </p:sp>
      <p:pic>
        <p:nvPicPr>
          <p:cNvPr id="3" name="Picture 2">
            <a:extLst>
              <a:ext uri="{FF2B5EF4-FFF2-40B4-BE49-F238E27FC236}">
                <a16:creationId xmlns:a16="http://schemas.microsoft.com/office/drawing/2014/main" id="{1127D08A-CA23-42D7-3334-8E13566553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6595" y="0"/>
            <a:ext cx="5356041" cy="6858000"/>
          </a:xfrm>
          <a:prstGeom prst="rect">
            <a:avLst/>
          </a:prstGeom>
        </p:spPr>
      </p:pic>
    </p:spTree>
    <p:extLst>
      <p:ext uri="{BB962C8B-B14F-4D97-AF65-F5344CB8AC3E}">
        <p14:creationId xmlns:p14="http://schemas.microsoft.com/office/powerpoint/2010/main" val="749373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BC9C7-237F-20EB-430B-C1688C527366}"/>
            </a:ext>
          </a:extLst>
        </p:cNvPr>
        <p:cNvGrpSpPr/>
        <p:nvPr/>
      </p:nvGrpSpPr>
      <p:grpSpPr>
        <a:xfrm>
          <a:off x="0" y="0"/>
          <a:ext cx="0" cy="0"/>
          <a:chOff x="0" y="0"/>
          <a:chExt cx="0" cy="0"/>
        </a:xfrm>
      </p:grpSpPr>
      <p:sp>
        <p:nvSpPr>
          <p:cNvPr id="98" name="Rectangle 97">
            <a:extLst>
              <a:ext uri="{FF2B5EF4-FFF2-40B4-BE49-F238E27FC236}">
                <a16:creationId xmlns:a16="http://schemas.microsoft.com/office/drawing/2014/main" id="{D3D2529D-D28A-0344-D4B3-FAC01870C9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484" y="476779"/>
            <a:ext cx="5860116"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0" name="Straight Connector 99">
            <a:extLst>
              <a:ext uri="{FF2B5EF4-FFF2-40B4-BE49-F238E27FC236}">
                <a16:creationId xmlns:a16="http://schemas.microsoft.com/office/drawing/2014/main" id="{5FD5B468-E68B-F75B-DDC7-49BF2C0EC01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68090" y="4424906"/>
            <a:ext cx="29718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5E5C1C9A-ED38-270E-04EF-90F5E686F5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2305" y="476779"/>
            <a:ext cx="3139811"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8EC81A1B-E449-4ADD-DFFD-26FE4ED76143}"/>
              </a:ext>
            </a:extLst>
          </p:cNvPr>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676400" y="618027"/>
            <a:ext cx="600462" cy="509981"/>
          </a:xfrm>
          <a:prstGeom prst="rect">
            <a:avLst/>
          </a:prstGeom>
        </p:spPr>
      </p:pic>
      <p:sp>
        <p:nvSpPr>
          <p:cNvPr id="19457" name="Rectangle 2">
            <a:extLst>
              <a:ext uri="{FF2B5EF4-FFF2-40B4-BE49-F238E27FC236}">
                <a16:creationId xmlns:a16="http://schemas.microsoft.com/office/drawing/2014/main" id="{08930ADC-7EC4-D35B-5E20-22969742A250}"/>
              </a:ext>
            </a:extLst>
          </p:cNvPr>
          <p:cNvSpPr>
            <a:spLocks noGrp="1" noChangeArrowheads="1"/>
          </p:cNvSpPr>
          <p:nvPr>
            <p:ph type="title"/>
          </p:nvPr>
        </p:nvSpPr>
        <p:spPr>
          <a:xfrm>
            <a:off x="1828801" y="1269256"/>
            <a:ext cx="5062286" cy="3038947"/>
          </a:xfrm>
        </p:spPr>
        <p:txBody>
          <a:bodyPr vert="horz" lIns="91440" tIns="45720" rIns="91440" bIns="45720" rtlCol="0" anchor="b">
            <a:normAutofit/>
          </a:bodyPr>
          <a:lstStyle/>
          <a:p>
            <a:pPr algn="r">
              <a:lnSpc>
                <a:spcPct val="90000"/>
              </a:lnSpc>
              <a:defRPr/>
            </a:pPr>
            <a:r>
              <a:rPr lang="en-US" sz="3200" dirty="0">
                <a:solidFill>
                  <a:srgbClr val="FFFFFF"/>
                </a:solidFill>
                <a:latin typeface="Century Gothic" panose="020B0502020202020204" pitchFamily="34" charset="0"/>
                <a:cs typeface="+mj-cs"/>
              </a:rPr>
              <a:t>2.1.5 </a:t>
            </a:r>
            <a:r>
              <a:rPr lang="en-US" sz="3200" dirty="0">
                <a:solidFill>
                  <a:prstClr val="white"/>
                </a:solidFill>
                <a:latin typeface="Century Gothic" panose="020B0502020202020204" pitchFamily="34" charset="0"/>
                <a:ea typeface="+mn-ea"/>
                <a:cs typeface="+mn-cs"/>
              </a:rPr>
              <a:t>Search Equipment </a:t>
            </a:r>
            <a:br>
              <a:rPr lang="en-US" sz="3200" dirty="0">
                <a:latin typeface="Century Gothic" panose="020B0502020202020204" pitchFamily="34" charset="0"/>
              </a:rPr>
            </a:br>
            <a:endParaRPr lang="en-US" sz="3200" dirty="0">
              <a:solidFill>
                <a:srgbClr val="FFFFFF"/>
              </a:solidFill>
              <a:latin typeface="Century Gothic" panose="020B0502020202020204" pitchFamily="34" charset="0"/>
              <a:cs typeface="+mj-cs"/>
            </a:endParaRPr>
          </a:p>
        </p:txBody>
      </p:sp>
      <p:sp>
        <p:nvSpPr>
          <p:cNvPr id="2" name="Slide Number Placeholder 1">
            <a:extLst>
              <a:ext uri="{FF2B5EF4-FFF2-40B4-BE49-F238E27FC236}">
                <a16:creationId xmlns:a16="http://schemas.microsoft.com/office/drawing/2014/main" id="{2C55607B-BE2B-CF25-6056-0DE45A33DAFB}"/>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60DE6-1F00-4D37-920B-8306E906ABB0}" type="slidenum">
              <a:rPr kumimoji="0"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253934090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EF7507C-1997-1CE6-D4F6-0FEAB05E2F80}"/>
              </a:ext>
            </a:extLst>
          </p:cNvPr>
          <p:cNvSpPr>
            <a:spLocks noGrp="1"/>
          </p:cNvSpPr>
          <p:nvPr>
            <p:ph type="title"/>
          </p:nvPr>
        </p:nvSpPr>
        <p:spPr>
          <a:xfrm>
            <a:off x="901699" y="54532"/>
            <a:ext cx="10515600" cy="773087"/>
          </a:xfrm>
        </p:spPr>
        <p:txBody>
          <a:bodyPr>
            <a:normAutofit/>
          </a:bodyPr>
          <a:lstStyle/>
          <a:p>
            <a:r>
              <a:rPr lang="en-US" sz="3200" dirty="0">
                <a:solidFill>
                  <a:srgbClr val="0070C0"/>
                </a:solidFill>
                <a:latin typeface="Century Gothic" panose="020B0502020202020204" pitchFamily="34" charset="0"/>
              </a:rPr>
              <a:t>Search Equipment</a:t>
            </a:r>
          </a:p>
        </p:txBody>
      </p:sp>
      <p:sp>
        <p:nvSpPr>
          <p:cNvPr id="6" name="TextBox 5">
            <a:extLst>
              <a:ext uri="{FF2B5EF4-FFF2-40B4-BE49-F238E27FC236}">
                <a16:creationId xmlns:a16="http://schemas.microsoft.com/office/drawing/2014/main" id="{5FF15768-D381-9DDF-D7C6-CE7A7F83BF80}"/>
              </a:ext>
            </a:extLst>
          </p:cNvPr>
          <p:cNvSpPr txBox="1"/>
          <p:nvPr/>
        </p:nvSpPr>
        <p:spPr>
          <a:xfrm>
            <a:off x="148285" y="976515"/>
            <a:ext cx="5171302" cy="904863"/>
          </a:xfrm>
          <a:prstGeom prst="rect">
            <a:avLst/>
          </a:prstGeom>
          <a:noFill/>
        </p:spPr>
        <p:txBody>
          <a:bodyPr wrap="square" lIns="91440" tIns="45720" rIns="91440" bIns="45720" rtlCol="0" anchor="t">
            <a:spAutoFit/>
          </a:bodyPr>
          <a:lstStyle/>
          <a:p>
            <a:pPr>
              <a:spcBef>
                <a:spcPct val="20000"/>
              </a:spcBef>
              <a:defRPr/>
            </a:pPr>
            <a:r>
              <a:rPr lang="en-US" sz="2400" b="1" dirty="0">
                <a:solidFill>
                  <a:prstClr val="black"/>
                </a:solidFill>
                <a:latin typeface="Century Gothic" panose="020B0502020202020204" pitchFamily="34" charset="0"/>
                <a:cs typeface="Arial" panose="020B0604020202020204" pitchFamily="34" charset="0"/>
              </a:rPr>
              <a:t>Hand Held Detector (wand)</a:t>
            </a:r>
          </a:p>
          <a:p>
            <a:pPr lvl="1">
              <a:spcBef>
                <a:spcPct val="20000"/>
              </a:spcBef>
              <a:defRPr/>
            </a:pPr>
            <a:endParaRPr lang="en-US" sz="2400" dirty="0">
              <a:solidFill>
                <a:prstClr val="black"/>
              </a:solidFill>
              <a:latin typeface="Century Gothic" panose="020B0502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0F758F1-53AE-114D-4D5A-A838229000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7842" y="1428946"/>
            <a:ext cx="3445922" cy="2132377"/>
          </a:xfrm>
          <a:prstGeom prst="rect">
            <a:avLst/>
          </a:prstGeom>
        </p:spPr>
      </p:pic>
      <p:pic>
        <p:nvPicPr>
          <p:cNvPr id="9" name="Picture 8">
            <a:extLst>
              <a:ext uri="{FF2B5EF4-FFF2-40B4-BE49-F238E27FC236}">
                <a16:creationId xmlns:a16="http://schemas.microsoft.com/office/drawing/2014/main" id="{109D4F3C-689C-B434-DBB1-85AA3F31BFC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94159" y="642267"/>
            <a:ext cx="3864331" cy="4868847"/>
          </a:xfrm>
          <a:prstGeom prst="rect">
            <a:avLst/>
          </a:prstGeom>
        </p:spPr>
      </p:pic>
      <p:grpSp>
        <p:nvGrpSpPr>
          <p:cNvPr id="13" name="Group 12">
            <a:extLst>
              <a:ext uri="{FF2B5EF4-FFF2-40B4-BE49-F238E27FC236}">
                <a16:creationId xmlns:a16="http://schemas.microsoft.com/office/drawing/2014/main" id="{5C8B1A0A-885A-BBC9-17B1-76E5DD44148C}"/>
              </a:ext>
            </a:extLst>
          </p:cNvPr>
          <p:cNvGrpSpPr/>
          <p:nvPr/>
        </p:nvGrpSpPr>
        <p:grpSpPr>
          <a:xfrm>
            <a:off x="3079946" y="4013754"/>
            <a:ext cx="4479281" cy="2589132"/>
            <a:chOff x="3079946" y="4013754"/>
            <a:chExt cx="4479281" cy="2589132"/>
          </a:xfrm>
        </p:grpSpPr>
        <p:pic>
          <p:nvPicPr>
            <p:cNvPr id="11" name="Picture 10">
              <a:extLst>
                <a:ext uri="{FF2B5EF4-FFF2-40B4-BE49-F238E27FC236}">
                  <a16:creationId xmlns:a16="http://schemas.microsoft.com/office/drawing/2014/main" id="{45589739-B646-59C6-6109-CD4A2D797C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79946" y="4013754"/>
              <a:ext cx="4479281" cy="2589132"/>
            </a:xfrm>
            <a:prstGeom prst="rect">
              <a:avLst/>
            </a:prstGeom>
          </p:spPr>
        </p:pic>
        <p:sp>
          <p:nvSpPr>
            <p:cNvPr id="12" name="Oval 11">
              <a:extLst>
                <a:ext uri="{FF2B5EF4-FFF2-40B4-BE49-F238E27FC236}">
                  <a16:creationId xmlns:a16="http://schemas.microsoft.com/office/drawing/2014/main" id="{C89D39E4-44A2-9610-6F04-260EBE75BA6B}"/>
                </a:ext>
              </a:extLst>
            </p:cNvPr>
            <p:cNvSpPr/>
            <p:nvPr/>
          </p:nvSpPr>
          <p:spPr>
            <a:xfrm rot="1774446">
              <a:off x="3966519" y="5249880"/>
              <a:ext cx="976184" cy="3583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6024737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9640E-E671-3961-FD5B-87C83161ADC8}"/>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8132997D-FACF-140D-A245-C7A703848C26}"/>
              </a:ext>
            </a:extLst>
          </p:cNvPr>
          <p:cNvSpPr>
            <a:spLocks noGrp="1"/>
          </p:cNvSpPr>
          <p:nvPr>
            <p:ph type="title"/>
          </p:nvPr>
        </p:nvSpPr>
        <p:spPr>
          <a:xfrm>
            <a:off x="901699" y="54532"/>
            <a:ext cx="10515600" cy="773087"/>
          </a:xfrm>
        </p:spPr>
        <p:txBody>
          <a:bodyPr>
            <a:normAutofit/>
          </a:bodyPr>
          <a:lstStyle/>
          <a:p>
            <a:r>
              <a:rPr lang="en-US" sz="3200" dirty="0">
                <a:solidFill>
                  <a:srgbClr val="0070C0"/>
                </a:solidFill>
                <a:latin typeface="Century Gothic" panose="020B0502020202020204" pitchFamily="34" charset="0"/>
              </a:rPr>
              <a:t>Search Equipment</a:t>
            </a:r>
          </a:p>
        </p:txBody>
      </p:sp>
      <p:sp>
        <p:nvSpPr>
          <p:cNvPr id="6" name="TextBox 5">
            <a:extLst>
              <a:ext uri="{FF2B5EF4-FFF2-40B4-BE49-F238E27FC236}">
                <a16:creationId xmlns:a16="http://schemas.microsoft.com/office/drawing/2014/main" id="{81A82197-CF71-5474-6DC4-84FC9590E00C}"/>
              </a:ext>
            </a:extLst>
          </p:cNvPr>
          <p:cNvSpPr txBox="1"/>
          <p:nvPr/>
        </p:nvSpPr>
        <p:spPr>
          <a:xfrm>
            <a:off x="148285" y="976515"/>
            <a:ext cx="5171302" cy="3416320"/>
          </a:xfrm>
          <a:prstGeom prst="rect">
            <a:avLst/>
          </a:prstGeom>
          <a:noFill/>
        </p:spPr>
        <p:txBody>
          <a:bodyPr wrap="square" lIns="91440" tIns="45720" rIns="91440" bIns="45720" rtlCol="0" anchor="t">
            <a:spAutoFit/>
          </a:bodyPr>
          <a:lstStyle/>
          <a:p>
            <a:pPr>
              <a:spcBef>
                <a:spcPct val="20000"/>
              </a:spcBef>
              <a:defRPr/>
            </a:pPr>
            <a:r>
              <a:rPr lang="en-US" sz="2400" b="1" dirty="0">
                <a:solidFill>
                  <a:prstClr val="black"/>
                </a:solidFill>
                <a:latin typeface="Century Gothic" panose="020B0502020202020204" pitchFamily="34" charset="0"/>
                <a:cs typeface="Arial" panose="020B0604020202020204" pitchFamily="34" charset="0"/>
              </a:rPr>
              <a:t>Detectors</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Used to systematically search for concealed devices </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Categorized as:</a:t>
            </a:r>
          </a:p>
          <a:p>
            <a:pPr marL="1371600" lvl="2"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Active </a:t>
            </a:r>
          </a:p>
          <a:p>
            <a:pPr marL="1371600" lvl="2"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Passive</a:t>
            </a:r>
          </a:p>
          <a:p>
            <a:pPr marL="1371600" lvl="2"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Dual Use</a:t>
            </a:r>
          </a:p>
        </p:txBody>
      </p:sp>
      <p:pic>
        <p:nvPicPr>
          <p:cNvPr id="3" name="Picture 2">
            <a:extLst>
              <a:ext uri="{FF2B5EF4-FFF2-40B4-BE49-F238E27FC236}">
                <a16:creationId xmlns:a16="http://schemas.microsoft.com/office/drawing/2014/main" id="{B2AD1951-1238-302B-D83B-F4D9307F41B9}"/>
              </a:ext>
            </a:extLst>
          </p:cNvPr>
          <p:cNvPicPr>
            <a:picLocks noChangeAspect="1"/>
          </p:cNvPicPr>
          <p:nvPr/>
        </p:nvPicPr>
        <p:blipFill>
          <a:blip r:embed="rId3"/>
          <a:stretch>
            <a:fillRect/>
          </a:stretch>
        </p:blipFill>
        <p:spPr>
          <a:xfrm>
            <a:off x="4899612" y="827619"/>
            <a:ext cx="5852667" cy="5816088"/>
          </a:xfrm>
          <a:prstGeom prst="rect">
            <a:avLst/>
          </a:prstGeom>
        </p:spPr>
      </p:pic>
    </p:spTree>
    <p:extLst>
      <p:ext uri="{BB962C8B-B14F-4D97-AF65-F5344CB8AC3E}">
        <p14:creationId xmlns:p14="http://schemas.microsoft.com/office/powerpoint/2010/main" val="313214696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9CEC8-D24A-B810-7359-78EF5C3B6BF4}"/>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46D7E2A8-66C4-DB3C-0B8E-D468A9547FF0}"/>
              </a:ext>
            </a:extLst>
          </p:cNvPr>
          <p:cNvSpPr>
            <a:spLocks noGrp="1"/>
          </p:cNvSpPr>
          <p:nvPr>
            <p:ph type="title"/>
          </p:nvPr>
        </p:nvSpPr>
        <p:spPr>
          <a:xfrm>
            <a:off x="901699" y="54532"/>
            <a:ext cx="10515600" cy="773087"/>
          </a:xfrm>
        </p:spPr>
        <p:txBody>
          <a:bodyPr>
            <a:normAutofit/>
          </a:bodyPr>
          <a:lstStyle/>
          <a:p>
            <a:r>
              <a:rPr lang="en-US" sz="3200" dirty="0">
                <a:solidFill>
                  <a:srgbClr val="0070C0"/>
                </a:solidFill>
                <a:latin typeface="Century Gothic" panose="020B0502020202020204" pitchFamily="34" charset="0"/>
              </a:rPr>
              <a:t>Search Equipment</a:t>
            </a:r>
          </a:p>
        </p:txBody>
      </p:sp>
      <p:sp>
        <p:nvSpPr>
          <p:cNvPr id="6" name="TextBox 5">
            <a:extLst>
              <a:ext uri="{FF2B5EF4-FFF2-40B4-BE49-F238E27FC236}">
                <a16:creationId xmlns:a16="http://schemas.microsoft.com/office/drawing/2014/main" id="{A308F69C-6F53-EFF9-2082-1BC97ADE2E8D}"/>
              </a:ext>
            </a:extLst>
          </p:cNvPr>
          <p:cNvSpPr txBox="1"/>
          <p:nvPr/>
        </p:nvSpPr>
        <p:spPr>
          <a:xfrm>
            <a:off x="148285" y="976515"/>
            <a:ext cx="5171302" cy="5262979"/>
          </a:xfrm>
          <a:prstGeom prst="rect">
            <a:avLst/>
          </a:prstGeom>
          <a:noFill/>
        </p:spPr>
        <p:txBody>
          <a:bodyPr wrap="square" lIns="91440" tIns="45720" rIns="91440" bIns="45720" rtlCol="0" anchor="t">
            <a:spAutoFit/>
          </a:bodyPr>
          <a:lstStyle/>
          <a:p>
            <a:pPr>
              <a:spcBef>
                <a:spcPct val="20000"/>
              </a:spcBef>
              <a:defRPr/>
            </a:pPr>
            <a:r>
              <a:rPr lang="en-US" sz="2400" b="1" dirty="0">
                <a:solidFill>
                  <a:prstClr val="black"/>
                </a:solidFill>
                <a:latin typeface="Century Gothic" panose="020B0502020202020204" pitchFamily="34" charset="0"/>
                <a:cs typeface="Arial" panose="020B0604020202020204" pitchFamily="34" charset="0"/>
              </a:rPr>
              <a:t>Detectors (Active)</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Detectors for larger objects containing metals such as mines and UXO</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IED parts such as pressure plates with a high metal content.</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For AAST in IED threat environments with high-metal content explosive devices</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Usually very cheap</a:t>
            </a:r>
          </a:p>
          <a:p>
            <a:pPr marL="914400" lvl="1" indent="-457200">
              <a:spcBef>
                <a:spcPct val="20000"/>
              </a:spcBef>
              <a:buFont typeface="Arial" panose="020B0604020202020204" pitchFamily="34" charset="0"/>
              <a:buChar char="•"/>
              <a:defRPr/>
            </a:pPr>
            <a:endParaRPr lang="en-US" sz="2400" dirty="0">
              <a:solidFill>
                <a:prstClr val="black"/>
              </a:solidFill>
              <a:latin typeface="Century Gothic" panose="020B0502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6E3A17D-4020-2FD3-7D77-AC806B218D62}"/>
              </a:ext>
            </a:extLst>
          </p:cNvPr>
          <p:cNvPicPr>
            <a:picLocks noChangeAspect="1"/>
          </p:cNvPicPr>
          <p:nvPr/>
        </p:nvPicPr>
        <p:blipFill>
          <a:blip r:embed="rId3"/>
          <a:stretch>
            <a:fillRect/>
          </a:stretch>
        </p:blipFill>
        <p:spPr>
          <a:xfrm>
            <a:off x="5037183" y="2085143"/>
            <a:ext cx="3157663" cy="4022863"/>
          </a:xfrm>
          <a:prstGeom prst="rect">
            <a:avLst/>
          </a:prstGeom>
        </p:spPr>
      </p:pic>
      <p:pic>
        <p:nvPicPr>
          <p:cNvPr id="8" name="Picture 7">
            <a:extLst>
              <a:ext uri="{FF2B5EF4-FFF2-40B4-BE49-F238E27FC236}">
                <a16:creationId xmlns:a16="http://schemas.microsoft.com/office/drawing/2014/main" id="{6CE70952-2C23-0421-E052-CA9948C4CFB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194846" y="296099"/>
            <a:ext cx="3608173" cy="3800475"/>
          </a:xfrm>
          <a:prstGeom prst="rect">
            <a:avLst/>
          </a:prstGeom>
        </p:spPr>
      </p:pic>
      <p:sp>
        <p:nvSpPr>
          <p:cNvPr id="9" name="TextBox 8">
            <a:extLst>
              <a:ext uri="{FF2B5EF4-FFF2-40B4-BE49-F238E27FC236}">
                <a16:creationId xmlns:a16="http://schemas.microsoft.com/office/drawing/2014/main" id="{23D93BA1-35DC-D2C3-FD87-3E6BA7EF0255}"/>
              </a:ext>
            </a:extLst>
          </p:cNvPr>
          <p:cNvSpPr txBox="1"/>
          <p:nvPr/>
        </p:nvSpPr>
        <p:spPr>
          <a:xfrm>
            <a:off x="1834462" y="6121955"/>
            <a:ext cx="8650074" cy="646331"/>
          </a:xfrm>
          <a:prstGeom prst="rect">
            <a:avLst/>
          </a:prstGeom>
          <a:noFill/>
        </p:spPr>
        <p:txBody>
          <a:bodyPr wrap="square" rtlCol="0">
            <a:spAutoFit/>
          </a:bodyPr>
          <a:lstStyle/>
          <a:p>
            <a:pPr algn="ctr"/>
            <a:r>
              <a:rPr lang="en-US" b="1" dirty="0">
                <a:latin typeface="Century Gothic" panose="020B0502020202020204" pitchFamily="34" charset="0"/>
              </a:rPr>
              <a:t>Important Note </a:t>
            </a:r>
            <a:r>
              <a:rPr lang="en-US" dirty="0">
                <a:latin typeface="Century Gothic" panose="020B0502020202020204" pitchFamily="34" charset="0"/>
              </a:rPr>
              <a:t>– These Types of devices must not be used where there is a risk that an active detector may initiate a device, UXO or Mine.</a:t>
            </a:r>
            <a:endParaRPr lang="en-GB" dirty="0">
              <a:latin typeface="Century Gothic" panose="020B0502020202020204" pitchFamily="34" charset="0"/>
            </a:endParaRPr>
          </a:p>
        </p:txBody>
      </p:sp>
    </p:spTree>
    <p:extLst>
      <p:ext uri="{BB962C8B-B14F-4D97-AF65-F5344CB8AC3E}">
        <p14:creationId xmlns:p14="http://schemas.microsoft.com/office/powerpoint/2010/main" val="393642313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8798A-A93F-1B1B-DFB5-4180A8249702}"/>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5CE36ED8-5967-64A6-A8AA-A4E05227BFC7}"/>
              </a:ext>
            </a:extLst>
          </p:cNvPr>
          <p:cNvSpPr>
            <a:spLocks noGrp="1"/>
          </p:cNvSpPr>
          <p:nvPr>
            <p:ph type="title"/>
          </p:nvPr>
        </p:nvSpPr>
        <p:spPr>
          <a:xfrm>
            <a:off x="901699" y="54532"/>
            <a:ext cx="10515600" cy="773087"/>
          </a:xfrm>
        </p:spPr>
        <p:txBody>
          <a:bodyPr>
            <a:normAutofit/>
          </a:bodyPr>
          <a:lstStyle/>
          <a:p>
            <a:r>
              <a:rPr lang="en-US" sz="3200" dirty="0">
                <a:solidFill>
                  <a:srgbClr val="0070C0"/>
                </a:solidFill>
                <a:latin typeface="Century Gothic" panose="020B0502020202020204" pitchFamily="34" charset="0"/>
              </a:rPr>
              <a:t>Search Equipment</a:t>
            </a:r>
          </a:p>
        </p:txBody>
      </p:sp>
      <p:sp>
        <p:nvSpPr>
          <p:cNvPr id="6" name="TextBox 5">
            <a:extLst>
              <a:ext uri="{FF2B5EF4-FFF2-40B4-BE49-F238E27FC236}">
                <a16:creationId xmlns:a16="http://schemas.microsoft.com/office/drawing/2014/main" id="{C0B15E35-15DC-C2BC-3D32-0C50E0A85995}"/>
              </a:ext>
            </a:extLst>
          </p:cNvPr>
          <p:cNvSpPr txBox="1"/>
          <p:nvPr/>
        </p:nvSpPr>
        <p:spPr>
          <a:xfrm>
            <a:off x="148285" y="976515"/>
            <a:ext cx="5171302" cy="4598182"/>
          </a:xfrm>
          <a:prstGeom prst="rect">
            <a:avLst/>
          </a:prstGeom>
          <a:noFill/>
        </p:spPr>
        <p:txBody>
          <a:bodyPr wrap="square" lIns="91440" tIns="45720" rIns="91440" bIns="45720" rtlCol="0" anchor="t">
            <a:spAutoFit/>
          </a:bodyPr>
          <a:lstStyle/>
          <a:p>
            <a:pPr>
              <a:spcBef>
                <a:spcPct val="20000"/>
              </a:spcBef>
              <a:defRPr/>
            </a:pPr>
            <a:r>
              <a:rPr lang="en-US" sz="2400" b="1" dirty="0">
                <a:solidFill>
                  <a:prstClr val="black"/>
                </a:solidFill>
                <a:latin typeface="Century Gothic" panose="020B0502020202020204" pitchFamily="34" charset="0"/>
                <a:cs typeface="Arial" panose="020B0604020202020204" pitchFamily="34" charset="0"/>
              </a:rPr>
              <a:t>Detectors (Dual Use)</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Employ technology that does not interfere with electronic components</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Generally are either:</a:t>
            </a:r>
          </a:p>
          <a:p>
            <a:pPr marL="1371600" lvl="2"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Magnetometers</a:t>
            </a:r>
          </a:p>
          <a:p>
            <a:pPr marL="1371600" lvl="2"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Ground Penetrating Radar (GPR)</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Often expensive and require more training</a:t>
            </a:r>
          </a:p>
          <a:p>
            <a:pPr marL="914400" lvl="1" indent="-457200">
              <a:spcBef>
                <a:spcPct val="20000"/>
              </a:spcBef>
              <a:buFont typeface="Arial" panose="020B0604020202020204" pitchFamily="34" charset="0"/>
              <a:buChar char="•"/>
              <a:defRPr/>
            </a:pPr>
            <a:endParaRPr lang="en-US" sz="2400" dirty="0">
              <a:solidFill>
                <a:prstClr val="black"/>
              </a:solidFill>
              <a:latin typeface="Century Gothic" panose="020B0502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D52E236-3344-8AEC-9CA0-627C2A041177}"/>
              </a:ext>
            </a:extLst>
          </p:cNvPr>
          <p:cNvPicPr>
            <a:picLocks noChangeAspect="1"/>
          </p:cNvPicPr>
          <p:nvPr/>
        </p:nvPicPr>
        <p:blipFill>
          <a:blip r:embed="rId3"/>
          <a:stretch>
            <a:fillRect/>
          </a:stretch>
        </p:blipFill>
        <p:spPr>
          <a:xfrm>
            <a:off x="8425243" y="441075"/>
            <a:ext cx="3618471" cy="3618471"/>
          </a:xfrm>
          <a:prstGeom prst="rect">
            <a:avLst/>
          </a:prstGeom>
        </p:spPr>
      </p:pic>
      <p:pic>
        <p:nvPicPr>
          <p:cNvPr id="4" name="Picture 3">
            <a:extLst>
              <a:ext uri="{FF2B5EF4-FFF2-40B4-BE49-F238E27FC236}">
                <a16:creationId xmlns:a16="http://schemas.microsoft.com/office/drawing/2014/main" id="{88AC0E5E-930A-3723-2FC1-C7B52CE8AC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55275" y="3004467"/>
            <a:ext cx="2883244" cy="2883244"/>
          </a:xfrm>
          <a:prstGeom prst="rect">
            <a:avLst/>
          </a:prstGeom>
        </p:spPr>
      </p:pic>
    </p:spTree>
    <p:extLst>
      <p:ext uri="{BB962C8B-B14F-4D97-AF65-F5344CB8AC3E}">
        <p14:creationId xmlns:p14="http://schemas.microsoft.com/office/powerpoint/2010/main" val="150815187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BF346-D35D-AB10-838A-9F8DA0246AF2}"/>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C869D169-E62C-9D25-39D7-A70C153C0F67}"/>
              </a:ext>
            </a:extLst>
          </p:cNvPr>
          <p:cNvSpPr>
            <a:spLocks noGrp="1"/>
          </p:cNvSpPr>
          <p:nvPr>
            <p:ph type="title"/>
          </p:nvPr>
        </p:nvSpPr>
        <p:spPr>
          <a:xfrm>
            <a:off x="901699" y="54532"/>
            <a:ext cx="10515600" cy="773087"/>
          </a:xfrm>
        </p:spPr>
        <p:txBody>
          <a:bodyPr>
            <a:normAutofit/>
          </a:bodyPr>
          <a:lstStyle/>
          <a:p>
            <a:r>
              <a:rPr lang="en-US" sz="3200" dirty="0">
                <a:solidFill>
                  <a:srgbClr val="0070C0"/>
                </a:solidFill>
                <a:latin typeface="Century Gothic" panose="020B0502020202020204" pitchFamily="34" charset="0"/>
              </a:rPr>
              <a:t>Search Equipment</a:t>
            </a:r>
          </a:p>
        </p:txBody>
      </p:sp>
      <p:sp>
        <p:nvSpPr>
          <p:cNvPr id="6" name="TextBox 5">
            <a:extLst>
              <a:ext uri="{FF2B5EF4-FFF2-40B4-BE49-F238E27FC236}">
                <a16:creationId xmlns:a16="http://schemas.microsoft.com/office/drawing/2014/main" id="{1707CAF6-56BB-9EB7-F282-ABA878A6A8F2}"/>
              </a:ext>
            </a:extLst>
          </p:cNvPr>
          <p:cNvSpPr txBox="1"/>
          <p:nvPr/>
        </p:nvSpPr>
        <p:spPr>
          <a:xfrm>
            <a:off x="148284" y="976515"/>
            <a:ext cx="6450223" cy="6149376"/>
          </a:xfrm>
          <a:prstGeom prst="rect">
            <a:avLst/>
          </a:prstGeom>
          <a:noFill/>
        </p:spPr>
        <p:txBody>
          <a:bodyPr wrap="square" lIns="91440" tIns="45720" rIns="91440" bIns="45720" rtlCol="0" anchor="t">
            <a:spAutoFit/>
          </a:bodyPr>
          <a:lstStyle/>
          <a:p>
            <a:pPr>
              <a:spcBef>
                <a:spcPct val="20000"/>
              </a:spcBef>
              <a:defRPr/>
            </a:pPr>
            <a:r>
              <a:rPr lang="en-US" sz="2400" b="1" dirty="0">
                <a:solidFill>
                  <a:prstClr val="black"/>
                </a:solidFill>
                <a:latin typeface="Century Gothic" panose="020B0502020202020204" pitchFamily="34" charset="0"/>
                <a:cs typeface="Arial" panose="020B0604020202020204" pitchFamily="34" charset="0"/>
              </a:rPr>
              <a:t>Detectors (Passive)</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Dual Sensor mine detector for detection of metal and metal-free objects.</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IED threat environments with low-metal content explosive devices</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Generally combines traditional metal detector with GPR. </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Can either use both technologies simultaneously or each type independently. </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Usually very expensive and require significant training and practice.</a:t>
            </a:r>
          </a:p>
          <a:p>
            <a:pPr marL="914400" lvl="1" indent="-457200">
              <a:spcBef>
                <a:spcPct val="20000"/>
              </a:spcBef>
              <a:buFont typeface="Arial" panose="020B0604020202020204" pitchFamily="34" charset="0"/>
              <a:buChar char="•"/>
              <a:defRPr/>
            </a:pPr>
            <a:endParaRPr lang="en-US" sz="2400" dirty="0">
              <a:solidFill>
                <a:prstClr val="black"/>
              </a:solidFill>
              <a:latin typeface="Century Gothic" panose="020B0502020202020204" pitchFamily="34" charset="0"/>
              <a:cs typeface="Arial" panose="020B0604020202020204" pitchFamily="34" charset="0"/>
            </a:endParaRPr>
          </a:p>
          <a:p>
            <a:pPr marL="914400" lvl="1" indent="-457200">
              <a:spcBef>
                <a:spcPct val="20000"/>
              </a:spcBef>
              <a:buFont typeface="Arial" panose="020B0604020202020204" pitchFamily="34" charset="0"/>
              <a:buChar char="•"/>
              <a:defRPr/>
            </a:pPr>
            <a:endParaRPr lang="en-US" sz="2400" dirty="0">
              <a:solidFill>
                <a:prstClr val="black"/>
              </a:solidFill>
              <a:latin typeface="Century Gothic" panose="020B0502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8777AB8-8FD9-EB89-FD7A-6ADDB308A5C3}"/>
              </a:ext>
            </a:extLst>
          </p:cNvPr>
          <p:cNvPicPr>
            <a:picLocks noChangeAspect="1"/>
          </p:cNvPicPr>
          <p:nvPr/>
        </p:nvPicPr>
        <p:blipFill>
          <a:blip r:embed="rId3"/>
          <a:stretch>
            <a:fillRect/>
          </a:stretch>
        </p:blipFill>
        <p:spPr>
          <a:xfrm>
            <a:off x="7228702" y="827619"/>
            <a:ext cx="4496485" cy="5728522"/>
          </a:xfrm>
          <a:prstGeom prst="rect">
            <a:avLst/>
          </a:prstGeom>
        </p:spPr>
      </p:pic>
    </p:spTree>
    <p:extLst>
      <p:ext uri="{BB962C8B-B14F-4D97-AF65-F5344CB8AC3E}">
        <p14:creationId xmlns:p14="http://schemas.microsoft.com/office/powerpoint/2010/main" val="400866198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5AEFF-C4AF-9D7C-62A5-2727BD435A6B}"/>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01CA2B96-820E-E0CD-AA6F-856F95002528}"/>
              </a:ext>
            </a:extLst>
          </p:cNvPr>
          <p:cNvSpPr>
            <a:spLocks noGrp="1"/>
          </p:cNvSpPr>
          <p:nvPr>
            <p:ph type="title"/>
          </p:nvPr>
        </p:nvSpPr>
        <p:spPr>
          <a:xfrm>
            <a:off x="901699" y="54532"/>
            <a:ext cx="10515600" cy="773087"/>
          </a:xfrm>
        </p:spPr>
        <p:txBody>
          <a:bodyPr>
            <a:normAutofit/>
          </a:bodyPr>
          <a:lstStyle/>
          <a:p>
            <a:r>
              <a:rPr lang="en-US" sz="3200" dirty="0">
                <a:solidFill>
                  <a:srgbClr val="0070C0"/>
                </a:solidFill>
                <a:latin typeface="Century Gothic" panose="020B0502020202020204" pitchFamily="34" charset="0"/>
              </a:rPr>
              <a:t>Search Equipment</a:t>
            </a:r>
          </a:p>
        </p:txBody>
      </p:sp>
      <p:sp>
        <p:nvSpPr>
          <p:cNvPr id="6" name="TextBox 5">
            <a:extLst>
              <a:ext uri="{FF2B5EF4-FFF2-40B4-BE49-F238E27FC236}">
                <a16:creationId xmlns:a16="http://schemas.microsoft.com/office/drawing/2014/main" id="{4B2C6D3F-A123-1378-E105-C86FAB0737EE}"/>
              </a:ext>
            </a:extLst>
          </p:cNvPr>
          <p:cNvSpPr txBox="1"/>
          <p:nvPr/>
        </p:nvSpPr>
        <p:spPr>
          <a:xfrm>
            <a:off x="148284" y="976515"/>
            <a:ext cx="6437867" cy="2899255"/>
          </a:xfrm>
          <a:prstGeom prst="rect">
            <a:avLst/>
          </a:prstGeom>
          <a:noFill/>
        </p:spPr>
        <p:txBody>
          <a:bodyPr wrap="square" lIns="91440" tIns="45720" rIns="91440" bIns="45720" rtlCol="0" anchor="t">
            <a:spAutoFit/>
          </a:bodyPr>
          <a:lstStyle/>
          <a:p>
            <a:pPr>
              <a:spcBef>
                <a:spcPct val="20000"/>
              </a:spcBef>
              <a:defRPr/>
            </a:pPr>
            <a:r>
              <a:rPr lang="en-US" sz="2400" b="1" dirty="0">
                <a:solidFill>
                  <a:prstClr val="black"/>
                </a:solidFill>
                <a:latin typeface="Century Gothic" panose="020B0502020202020204" pitchFamily="34" charset="0"/>
                <a:cs typeface="Arial" panose="020B0604020202020204" pitchFamily="34" charset="0"/>
              </a:rPr>
              <a:t>Wire Detector or Hook</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Used to search for concealed command wires. </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Can be specialist electronic wire detector, specialist manual hook or improvised hook e.g. rake </a:t>
            </a:r>
          </a:p>
          <a:p>
            <a:pPr marL="914400" lvl="1" indent="-457200">
              <a:spcBef>
                <a:spcPct val="20000"/>
              </a:spcBef>
              <a:buFont typeface="Arial" panose="020B0604020202020204" pitchFamily="34" charset="0"/>
              <a:buChar char="•"/>
              <a:defRPr/>
            </a:pPr>
            <a:endParaRPr lang="en-US" sz="2400" dirty="0">
              <a:solidFill>
                <a:prstClr val="black"/>
              </a:solidFill>
              <a:latin typeface="Century Gothic" panose="020B0502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8FC5F5E-D343-ECF9-3EBD-697A0194D3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78907" y="440442"/>
            <a:ext cx="3664809" cy="2443206"/>
          </a:xfrm>
          <a:prstGeom prst="rect">
            <a:avLst/>
          </a:prstGeom>
        </p:spPr>
      </p:pic>
      <p:pic>
        <p:nvPicPr>
          <p:cNvPr id="7" name="Picture 6">
            <a:extLst>
              <a:ext uri="{FF2B5EF4-FFF2-40B4-BE49-F238E27FC236}">
                <a16:creationId xmlns:a16="http://schemas.microsoft.com/office/drawing/2014/main" id="{BF07CAF7-6B1E-FE4E-E61B-B2504E2D9D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25285" y="4863457"/>
            <a:ext cx="2660586" cy="1940011"/>
          </a:xfrm>
          <a:prstGeom prst="rect">
            <a:avLst/>
          </a:prstGeom>
        </p:spPr>
      </p:pic>
      <p:pic>
        <p:nvPicPr>
          <p:cNvPr id="8" name="Picture 7">
            <a:extLst>
              <a:ext uri="{FF2B5EF4-FFF2-40B4-BE49-F238E27FC236}">
                <a16:creationId xmlns:a16="http://schemas.microsoft.com/office/drawing/2014/main" id="{976DC711-23C4-4975-2D21-4A8A9FA083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52491" y="3044286"/>
            <a:ext cx="3664808" cy="2443206"/>
          </a:xfrm>
          <a:prstGeom prst="rect">
            <a:avLst/>
          </a:prstGeom>
        </p:spPr>
      </p:pic>
    </p:spTree>
    <p:extLst>
      <p:ext uri="{BB962C8B-B14F-4D97-AF65-F5344CB8AC3E}">
        <p14:creationId xmlns:p14="http://schemas.microsoft.com/office/powerpoint/2010/main" val="422543910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61552-5334-653C-05A9-E53AE510BFC9}"/>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67EAC82E-5759-DF23-1BE9-C4C88A142AC2}"/>
              </a:ext>
            </a:extLst>
          </p:cNvPr>
          <p:cNvSpPr>
            <a:spLocks noGrp="1"/>
          </p:cNvSpPr>
          <p:nvPr>
            <p:ph type="title"/>
          </p:nvPr>
        </p:nvSpPr>
        <p:spPr>
          <a:xfrm>
            <a:off x="901699" y="54532"/>
            <a:ext cx="10515600" cy="773087"/>
          </a:xfrm>
        </p:spPr>
        <p:txBody>
          <a:bodyPr>
            <a:normAutofit/>
          </a:bodyPr>
          <a:lstStyle/>
          <a:p>
            <a:r>
              <a:rPr lang="en-US" sz="3200" dirty="0">
                <a:solidFill>
                  <a:srgbClr val="0070C0"/>
                </a:solidFill>
                <a:latin typeface="Century Gothic" panose="020B0502020202020204" pitchFamily="34" charset="0"/>
              </a:rPr>
              <a:t>Search Equipment</a:t>
            </a:r>
          </a:p>
        </p:txBody>
      </p:sp>
      <p:sp>
        <p:nvSpPr>
          <p:cNvPr id="6" name="TextBox 5">
            <a:extLst>
              <a:ext uri="{FF2B5EF4-FFF2-40B4-BE49-F238E27FC236}">
                <a16:creationId xmlns:a16="http://schemas.microsoft.com/office/drawing/2014/main" id="{2463DD34-6591-2980-378C-01939D1E343D}"/>
              </a:ext>
            </a:extLst>
          </p:cNvPr>
          <p:cNvSpPr txBox="1"/>
          <p:nvPr/>
        </p:nvSpPr>
        <p:spPr>
          <a:xfrm>
            <a:off x="148284" y="976515"/>
            <a:ext cx="6437867" cy="904863"/>
          </a:xfrm>
          <a:prstGeom prst="rect">
            <a:avLst/>
          </a:prstGeom>
          <a:noFill/>
        </p:spPr>
        <p:txBody>
          <a:bodyPr wrap="square" lIns="91440" tIns="45720" rIns="91440" bIns="45720" rtlCol="0" anchor="t">
            <a:spAutoFit/>
          </a:bodyPr>
          <a:lstStyle/>
          <a:p>
            <a:pPr>
              <a:spcBef>
                <a:spcPct val="20000"/>
              </a:spcBef>
              <a:defRPr/>
            </a:pPr>
            <a:r>
              <a:rPr lang="en-US" sz="2400" b="1" dirty="0">
                <a:solidFill>
                  <a:prstClr val="black"/>
                </a:solidFill>
                <a:latin typeface="Century Gothic" panose="020B0502020202020204" pitchFamily="34" charset="0"/>
                <a:cs typeface="Arial" panose="020B0604020202020204" pitchFamily="34" charset="0"/>
              </a:rPr>
              <a:t>Under Vehicle Mirror</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Used to search under vehicles</a:t>
            </a:r>
          </a:p>
        </p:txBody>
      </p:sp>
      <p:pic>
        <p:nvPicPr>
          <p:cNvPr id="4" name="Picture 3">
            <a:extLst>
              <a:ext uri="{FF2B5EF4-FFF2-40B4-BE49-F238E27FC236}">
                <a16:creationId xmlns:a16="http://schemas.microsoft.com/office/drawing/2014/main" id="{6662EE7F-57C5-81BD-C318-810208CA24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5687" y="1130644"/>
            <a:ext cx="4724809" cy="2417273"/>
          </a:xfrm>
          <a:prstGeom prst="rect">
            <a:avLst/>
          </a:prstGeom>
        </p:spPr>
      </p:pic>
    </p:spTree>
    <p:extLst>
      <p:ext uri="{BB962C8B-B14F-4D97-AF65-F5344CB8AC3E}">
        <p14:creationId xmlns:p14="http://schemas.microsoft.com/office/powerpoint/2010/main" val="93001744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FA7ED1-D4C2-1648-A8F9-CA3D1AA93423}"/>
              </a:ext>
            </a:extLst>
          </p:cNvPr>
          <p:cNvSpPr txBox="1"/>
          <p:nvPr/>
        </p:nvSpPr>
        <p:spPr>
          <a:xfrm>
            <a:off x="1371600" y="990600"/>
            <a:ext cx="4724399" cy="2308324"/>
          </a:xfrm>
          <a:prstGeom prst="rect">
            <a:avLst/>
          </a:prstGeom>
          <a:noFill/>
        </p:spPr>
        <p:txBody>
          <a:bodyPr wrap="square" rtlCol="0">
            <a:spAutoFit/>
          </a:bodyPr>
          <a:lstStyle/>
          <a:p>
            <a:pPr>
              <a:spcBef>
                <a:spcPct val="20000"/>
              </a:spcBef>
              <a:defRPr/>
            </a:pPr>
            <a:r>
              <a:rPr lang="en-US" sz="2400" b="1" dirty="0">
                <a:solidFill>
                  <a:prstClr val="black"/>
                </a:solidFill>
                <a:latin typeface="Century Gothic" panose="020B0502020202020204" pitchFamily="34" charset="0"/>
                <a:cs typeface="Arial" panose="020B0604020202020204" pitchFamily="34" charset="0"/>
              </a:rPr>
              <a:t>Electronic Counter Measure (ECM) </a:t>
            </a:r>
            <a:r>
              <a:rPr lang="en-US" sz="2400" dirty="0">
                <a:solidFill>
                  <a:prstClr val="black"/>
                </a:solidFill>
                <a:latin typeface="Century Gothic" panose="020B0502020202020204" pitchFamily="34" charset="0"/>
                <a:cs typeface="Arial" panose="020B0604020202020204" pitchFamily="34" charset="0"/>
              </a:rPr>
              <a:t>- Protective measure designed for use against threat of remote controlled improvised explosive devices (RCIED)</a:t>
            </a:r>
          </a:p>
        </p:txBody>
      </p:sp>
      <p:pic>
        <p:nvPicPr>
          <p:cNvPr id="10" name="Picture 9">
            <a:extLst>
              <a:ext uri="{FF2B5EF4-FFF2-40B4-BE49-F238E27FC236}">
                <a16:creationId xmlns:a16="http://schemas.microsoft.com/office/drawing/2014/main" id="{1B6E7428-394A-0840-F9F5-744C19FE73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94120" y="817904"/>
            <a:ext cx="3312707" cy="5917854"/>
          </a:xfrm>
          <a:prstGeom prst="rect">
            <a:avLst/>
          </a:prstGeom>
        </p:spPr>
      </p:pic>
      <p:sp>
        <p:nvSpPr>
          <p:cNvPr id="4" name="Title 3">
            <a:extLst>
              <a:ext uri="{FF2B5EF4-FFF2-40B4-BE49-F238E27FC236}">
                <a16:creationId xmlns:a16="http://schemas.microsoft.com/office/drawing/2014/main" id="{645573DB-6C67-FB2D-F75D-71A2C720BBD6}"/>
              </a:ext>
            </a:extLst>
          </p:cNvPr>
          <p:cNvSpPr>
            <a:spLocks noGrp="1"/>
          </p:cNvSpPr>
          <p:nvPr>
            <p:ph type="title"/>
          </p:nvPr>
        </p:nvSpPr>
        <p:spPr>
          <a:xfrm>
            <a:off x="901699" y="54532"/>
            <a:ext cx="10515600" cy="773087"/>
          </a:xfrm>
        </p:spPr>
        <p:txBody>
          <a:bodyPr>
            <a:normAutofit/>
          </a:bodyPr>
          <a:lstStyle/>
          <a:p>
            <a:r>
              <a:rPr lang="en-US" sz="3200" dirty="0">
                <a:solidFill>
                  <a:srgbClr val="0070C0"/>
                </a:solidFill>
                <a:latin typeface="Century Gothic" panose="020B0502020202020204" pitchFamily="34" charset="0"/>
              </a:rPr>
              <a:t>Search Equipment</a:t>
            </a:r>
          </a:p>
        </p:txBody>
      </p:sp>
    </p:spTree>
    <p:extLst>
      <p:ext uri="{BB962C8B-B14F-4D97-AF65-F5344CB8AC3E}">
        <p14:creationId xmlns:p14="http://schemas.microsoft.com/office/powerpoint/2010/main" val="203187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1552552" y="2069431"/>
            <a:ext cx="8521890" cy="2174765"/>
          </a:xfrm>
        </p:spPr>
        <p:txBody>
          <a:bodyPr>
            <a:normAutofit fontScale="97500"/>
          </a:bodyPr>
          <a:lstStyle/>
          <a:p>
            <a:pPr algn="ctr" eaLnBrk="1" hangingPunct="1">
              <a:buFont typeface="Monotype Sorts" charset="2"/>
              <a:buNone/>
            </a:pPr>
            <a:r>
              <a:rPr lang="en-US" altLang="en-GB" sz="3200" dirty="0">
                <a:cs typeface="Arial" panose="020B0604020202020204" pitchFamily="34" charset="0"/>
              </a:rPr>
              <a:t>  </a:t>
            </a:r>
            <a:r>
              <a:rPr lang="en-GB" altLang="en-US" sz="3200" dirty="0">
                <a:cs typeface="Arial" panose="020B0604020202020204" pitchFamily="34" charset="0"/>
              </a:rPr>
              <a:t>The capability to locate specific targets using intelligence assessment, systematic procedures and appropriate detection techniques</a:t>
            </a:r>
          </a:p>
        </p:txBody>
      </p:sp>
      <p:sp>
        <p:nvSpPr>
          <p:cNvPr id="2" name="Slide Number Placeholder 1">
            <a:extLst>
              <a:ext uri="{FF2B5EF4-FFF2-40B4-BE49-F238E27FC236}">
                <a16:creationId xmlns:a16="http://schemas.microsoft.com/office/drawing/2014/main" id="{C32719BB-FF9A-43C4-869B-1A72826C72E6}"/>
              </a:ext>
            </a:extLst>
          </p:cNvPr>
          <p:cNvSpPr>
            <a:spLocks noGrp="1"/>
          </p:cNvSpPr>
          <p:nvPr>
            <p:ph type="sldNum" sz="quarter" idx="12"/>
          </p:nvPr>
        </p:nvSpPr>
        <p:spPr/>
        <p:txBody>
          <a:bodyPr/>
          <a:lstStyle/>
          <a:p>
            <a:fld id="{DA1FC2D2-C473-4DCA-A489-9801540E7C7A}" type="slidenum">
              <a:rPr lang="en-US" smtClean="0">
                <a:solidFill>
                  <a:prstClr val="black">
                    <a:tint val="75000"/>
                  </a:prstClr>
                </a:solidFill>
              </a:rPr>
              <a:t>5</a:t>
            </a:fld>
            <a:endParaRPr lang="en-US">
              <a:solidFill>
                <a:prstClr val="black">
                  <a:tint val="75000"/>
                </a:prstClr>
              </a:solidFill>
            </a:endParaRPr>
          </a:p>
        </p:txBody>
      </p:sp>
      <p:sp>
        <p:nvSpPr>
          <p:cNvPr id="3" name="TextBox 2">
            <a:extLst>
              <a:ext uri="{FF2B5EF4-FFF2-40B4-BE49-F238E27FC236}">
                <a16:creationId xmlns:a16="http://schemas.microsoft.com/office/drawing/2014/main" id="{66C6E842-491C-9B2A-C20D-0AEC4068464E}"/>
              </a:ext>
            </a:extLst>
          </p:cNvPr>
          <p:cNvSpPr txBox="1"/>
          <p:nvPr/>
        </p:nvSpPr>
        <p:spPr>
          <a:xfrm>
            <a:off x="2806230" y="71096"/>
            <a:ext cx="6579540" cy="584775"/>
          </a:xfrm>
          <a:prstGeom prst="rect">
            <a:avLst/>
          </a:prstGeom>
          <a:noFill/>
        </p:spPr>
        <p:txBody>
          <a:bodyPr wrap="square">
            <a:spAutoFit/>
          </a:bodyPr>
          <a:lstStyle/>
          <a:p>
            <a:pPr algn="ctr">
              <a:defRPr/>
            </a:pPr>
            <a:r>
              <a:rPr lang="en-US" sz="3200" dirty="0">
                <a:solidFill>
                  <a:srgbClr val="4F81BC"/>
                </a:solidFill>
                <a:latin typeface="Century Gothic" panose="020B0502020202020204" pitchFamily="34" charset="0"/>
              </a:rPr>
              <a:t>Definition of Search</a:t>
            </a:r>
            <a:endParaRPr lang="en-GB" dirty="0">
              <a:solidFill>
                <a:prstClr val="black"/>
              </a:solidFill>
              <a:latin typeface="Calibri"/>
            </a:endParaRPr>
          </a:p>
        </p:txBody>
      </p:sp>
    </p:spTree>
    <p:extLst>
      <p:ext uri="{BB962C8B-B14F-4D97-AF65-F5344CB8AC3E}">
        <p14:creationId xmlns:p14="http://schemas.microsoft.com/office/powerpoint/2010/main" val="109993518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C6747-83D5-486C-BF17-48F7CA3581C7}"/>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4678D663-133B-FFFC-D0E2-71EC016C7D40}"/>
              </a:ext>
            </a:extLst>
          </p:cNvPr>
          <p:cNvSpPr>
            <a:spLocks noGrp="1"/>
          </p:cNvSpPr>
          <p:nvPr>
            <p:ph type="title"/>
          </p:nvPr>
        </p:nvSpPr>
        <p:spPr>
          <a:xfrm>
            <a:off x="901699" y="54532"/>
            <a:ext cx="10515600" cy="773087"/>
          </a:xfrm>
        </p:spPr>
        <p:txBody>
          <a:bodyPr>
            <a:normAutofit/>
          </a:bodyPr>
          <a:lstStyle/>
          <a:p>
            <a:r>
              <a:rPr lang="en-US" sz="3200" dirty="0">
                <a:solidFill>
                  <a:srgbClr val="0070C0"/>
                </a:solidFill>
                <a:latin typeface="Century Gothic" panose="020B0502020202020204" pitchFamily="34" charset="0"/>
              </a:rPr>
              <a:t>Search Equipment</a:t>
            </a:r>
          </a:p>
        </p:txBody>
      </p:sp>
      <p:sp>
        <p:nvSpPr>
          <p:cNvPr id="6" name="TextBox 5">
            <a:extLst>
              <a:ext uri="{FF2B5EF4-FFF2-40B4-BE49-F238E27FC236}">
                <a16:creationId xmlns:a16="http://schemas.microsoft.com/office/drawing/2014/main" id="{FE373EC7-2A41-DCB7-5ED1-283A76E11166}"/>
              </a:ext>
            </a:extLst>
          </p:cNvPr>
          <p:cNvSpPr txBox="1"/>
          <p:nvPr/>
        </p:nvSpPr>
        <p:spPr>
          <a:xfrm>
            <a:off x="148284" y="976515"/>
            <a:ext cx="6437867" cy="1348061"/>
          </a:xfrm>
          <a:prstGeom prst="rect">
            <a:avLst/>
          </a:prstGeom>
          <a:noFill/>
        </p:spPr>
        <p:txBody>
          <a:bodyPr wrap="square" lIns="91440" tIns="45720" rIns="91440" bIns="45720" rtlCol="0" anchor="t">
            <a:spAutoFit/>
          </a:bodyPr>
          <a:lstStyle/>
          <a:p>
            <a:pPr>
              <a:spcBef>
                <a:spcPct val="20000"/>
              </a:spcBef>
              <a:defRPr/>
            </a:pPr>
            <a:r>
              <a:rPr lang="en-US" sz="2400" b="1" dirty="0">
                <a:solidFill>
                  <a:prstClr val="black"/>
                </a:solidFill>
                <a:latin typeface="Century Gothic" panose="020B0502020202020204" pitchFamily="34" charset="0"/>
                <a:cs typeface="Arial" panose="020B0604020202020204" pitchFamily="34" charset="0"/>
              </a:rPr>
              <a:t>Electronic Counter Measures (Jammers)</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Man-portable </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Vehicle Mounted</a:t>
            </a:r>
          </a:p>
        </p:txBody>
      </p:sp>
      <p:pic>
        <p:nvPicPr>
          <p:cNvPr id="3" name="Picture 2">
            <a:extLst>
              <a:ext uri="{FF2B5EF4-FFF2-40B4-BE49-F238E27FC236}">
                <a16:creationId xmlns:a16="http://schemas.microsoft.com/office/drawing/2014/main" id="{800DE2C0-AD0D-9C0F-5EEC-66CF03449DFA}"/>
              </a:ext>
            </a:extLst>
          </p:cNvPr>
          <p:cNvPicPr>
            <a:picLocks noChangeAspect="1"/>
          </p:cNvPicPr>
          <p:nvPr/>
        </p:nvPicPr>
        <p:blipFill>
          <a:blip r:embed="rId3"/>
          <a:stretch>
            <a:fillRect/>
          </a:stretch>
        </p:blipFill>
        <p:spPr>
          <a:xfrm>
            <a:off x="6808324" y="1428946"/>
            <a:ext cx="4608975" cy="3353091"/>
          </a:xfrm>
          <a:prstGeom prst="rect">
            <a:avLst/>
          </a:prstGeom>
        </p:spPr>
      </p:pic>
      <p:pic>
        <p:nvPicPr>
          <p:cNvPr id="5" name="Picture 4">
            <a:extLst>
              <a:ext uri="{FF2B5EF4-FFF2-40B4-BE49-F238E27FC236}">
                <a16:creationId xmlns:a16="http://schemas.microsoft.com/office/drawing/2014/main" id="{E6F8CDD8-54A8-BC48-3DCA-63F7CD3FD5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2424" y="2860639"/>
            <a:ext cx="5123727" cy="3842795"/>
          </a:xfrm>
          <a:prstGeom prst="rect">
            <a:avLst/>
          </a:prstGeom>
        </p:spPr>
      </p:pic>
    </p:spTree>
    <p:extLst>
      <p:ext uri="{BB962C8B-B14F-4D97-AF65-F5344CB8AC3E}">
        <p14:creationId xmlns:p14="http://schemas.microsoft.com/office/powerpoint/2010/main" val="350213189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62090" y="2383265"/>
            <a:ext cx="7254869" cy="1737511"/>
          </a:xfrm>
          <a:prstGeom prst="rect">
            <a:avLst/>
          </a:prstGeom>
        </p:spPr>
      </p:pic>
      <p:sp>
        <p:nvSpPr>
          <p:cNvPr id="5" name="Title 3">
            <a:extLst>
              <a:ext uri="{FF2B5EF4-FFF2-40B4-BE49-F238E27FC236}">
                <a16:creationId xmlns:a16="http://schemas.microsoft.com/office/drawing/2014/main" id="{28DB64FE-23DC-5855-0EFB-6DACF8F894CD}"/>
              </a:ext>
            </a:extLst>
          </p:cNvPr>
          <p:cNvSpPr>
            <a:spLocks noGrp="1"/>
          </p:cNvSpPr>
          <p:nvPr>
            <p:ph type="title"/>
          </p:nvPr>
        </p:nvSpPr>
        <p:spPr>
          <a:xfrm>
            <a:off x="901699" y="54532"/>
            <a:ext cx="10515600" cy="773087"/>
          </a:xfrm>
        </p:spPr>
        <p:txBody>
          <a:bodyPr>
            <a:normAutofit/>
          </a:bodyPr>
          <a:lstStyle/>
          <a:p>
            <a:r>
              <a:rPr lang="en-US" sz="3200" dirty="0">
                <a:solidFill>
                  <a:srgbClr val="0070C0"/>
                </a:solidFill>
                <a:latin typeface="Century Gothic" panose="020B0502020202020204" pitchFamily="34" charset="0"/>
              </a:rPr>
              <a:t>Search Equipment</a:t>
            </a:r>
          </a:p>
        </p:txBody>
      </p:sp>
    </p:spTree>
    <p:extLst>
      <p:ext uri="{BB962C8B-B14F-4D97-AF65-F5344CB8AC3E}">
        <p14:creationId xmlns:p14="http://schemas.microsoft.com/office/powerpoint/2010/main" val="1712219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39623" y="1223385"/>
            <a:ext cx="2097206" cy="3261643"/>
          </a:xfrm>
          <a:prstGeom prst="rect">
            <a:avLst/>
          </a:prstGeom>
        </p:spPr>
      </p:pic>
      <p:pic>
        <p:nvPicPr>
          <p:cNvPr id="6" name="Picture 5"/>
          <p:cNvPicPr>
            <a:picLocks noChangeAspect="1"/>
          </p:cNvPicPr>
          <p:nvPr/>
        </p:nvPicPr>
        <p:blipFill>
          <a:blip r:embed="rId4"/>
          <a:stretch>
            <a:fillRect/>
          </a:stretch>
        </p:blipFill>
        <p:spPr>
          <a:xfrm>
            <a:off x="4648369" y="1690456"/>
            <a:ext cx="4298053" cy="920576"/>
          </a:xfrm>
          <a:prstGeom prst="rect">
            <a:avLst/>
          </a:prstGeom>
        </p:spPr>
      </p:pic>
      <p:pic>
        <p:nvPicPr>
          <p:cNvPr id="7" name="Picture 6"/>
          <p:cNvPicPr>
            <a:picLocks noChangeAspect="1"/>
          </p:cNvPicPr>
          <p:nvPr/>
        </p:nvPicPr>
        <p:blipFill>
          <a:blip r:embed="rId4"/>
          <a:stretch>
            <a:fillRect/>
          </a:stretch>
        </p:blipFill>
        <p:spPr>
          <a:xfrm>
            <a:off x="4523144" y="2079972"/>
            <a:ext cx="4298053" cy="920576"/>
          </a:xfrm>
          <a:prstGeom prst="rect">
            <a:avLst/>
          </a:prstGeom>
        </p:spPr>
      </p:pic>
      <p:pic>
        <p:nvPicPr>
          <p:cNvPr id="8" name="Picture 7"/>
          <p:cNvPicPr>
            <a:picLocks noChangeAspect="1"/>
          </p:cNvPicPr>
          <p:nvPr/>
        </p:nvPicPr>
        <p:blipFill>
          <a:blip r:embed="rId4"/>
          <a:stretch>
            <a:fillRect/>
          </a:stretch>
        </p:blipFill>
        <p:spPr>
          <a:xfrm>
            <a:off x="4843319" y="1209176"/>
            <a:ext cx="4298053" cy="920576"/>
          </a:xfrm>
          <a:prstGeom prst="rect">
            <a:avLst/>
          </a:prstGeom>
        </p:spPr>
      </p:pic>
      <p:pic>
        <p:nvPicPr>
          <p:cNvPr id="9" name="Picture 8"/>
          <p:cNvPicPr>
            <a:picLocks noChangeAspect="1"/>
          </p:cNvPicPr>
          <p:nvPr/>
        </p:nvPicPr>
        <p:blipFill>
          <a:blip r:embed="rId5"/>
          <a:stretch>
            <a:fillRect/>
          </a:stretch>
        </p:blipFill>
        <p:spPr>
          <a:xfrm>
            <a:off x="9105808" y="1151079"/>
            <a:ext cx="877900" cy="1798476"/>
          </a:xfrm>
          <a:prstGeom prst="rect">
            <a:avLst/>
          </a:prstGeom>
        </p:spPr>
      </p:pic>
      <p:pic>
        <p:nvPicPr>
          <p:cNvPr id="10" name="Picture 9"/>
          <p:cNvPicPr>
            <a:picLocks noChangeAspect="1"/>
          </p:cNvPicPr>
          <p:nvPr/>
        </p:nvPicPr>
        <p:blipFill>
          <a:blip r:embed="rId6"/>
          <a:stretch>
            <a:fillRect/>
          </a:stretch>
        </p:blipFill>
        <p:spPr>
          <a:xfrm>
            <a:off x="4446387" y="4048999"/>
            <a:ext cx="1414395" cy="1499746"/>
          </a:xfrm>
          <a:prstGeom prst="rect">
            <a:avLst/>
          </a:prstGeom>
        </p:spPr>
      </p:pic>
      <p:pic>
        <p:nvPicPr>
          <p:cNvPr id="11" name="Picture 10"/>
          <p:cNvPicPr>
            <a:picLocks noChangeAspect="1"/>
          </p:cNvPicPr>
          <p:nvPr/>
        </p:nvPicPr>
        <p:blipFill>
          <a:blip r:embed="rId7"/>
          <a:stretch>
            <a:fillRect/>
          </a:stretch>
        </p:blipFill>
        <p:spPr>
          <a:xfrm>
            <a:off x="2068243" y="4485028"/>
            <a:ext cx="1639966" cy="499915"/>
          </a:xfrm>
          <a:prstGeom prst="rect">
            <a:avLst/>
          </a:prstGeom>
        </p:spPr>
      </p:pic>
      <p:pic>
        <p:nvPicPr>
          <p:cNvPr id="12" name="Picture 11"/>
          <p:cNvPicPr>
            <a:picLocks noChangeAspect="1"/>
          </p:cNvPicPr>
          <p:nvPr/>
        </p:nvPicPr>
        <p:blipFill>
          <a:blip r:embed="rId8"/>
          <a:stretch>
            <a:fillRect/>
          </a:stretch>
        </p:blipFill>
        <p:spPr>
          <a:xfrm rot="20939838">
            <a:off x="5898593" y="3624438"/>
            <a:ext cx="2085013" cy="560881"/>
          </a:xfrm>
          <a:prstGeom prst="rect">
            <a:avLst/>
          </a:prstGeom>
        </p:spPr>
      </p:pic>
      <p:sp>
        <p:nvSpPr>
          <p:cNvPr id="13" name="TextShape 1"/>
          <p:cNvSpPr txBox="1"/>
          <p:nvPr/>
        </p:nvSpPr>
        <p:spPr>
          <a:xfrm>
            <a:off x="6598958" y="5187537"/>
            <a:ext cx="3753421" cy="519385"/>
          </a:xfrm>
          <a:prstGeom prst="rect">
            <a:avLst/>
          </a:prstGeom>
          <a:solidFill>
            <a:sysClr val="windowText" lastClr="000000"/>
          </a:solidFill>
          <a:ln w="28440">
            <a:solidFill>
              <a:sysClr val="windowText" lastClr="000000"/>
            </a:solidFill>
            <a:rou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sysClr val="window" lastClr="FFFFFF"/>
                </a:solidFill>
                <a:latin typeface="Century Gothic" panose="020B0502020202020204" pitchFamily="34" charset="0"/>
                <a:cs typeface="Calibri" panose="020F0502020204030204" pitchFamily="34" charset="0"/>
              </a:rPr>
              <a:t>Power jamming</a:t>
            </a:r>
          </a:p>
        </p:txBody>
      </p:sp>
      <p:sp>
        <p:nvSpPr>
          <p:cNvPr id="16" name="Rectangle 15">
            <a:extLst>
              <a:ext uri="{FF2B5EF4-FFF2-40B4-BE49-F238E27FC236}">
                <a16:creationId xmlns:a16="http://schemas.microsoft.com/office/drawing/2014/main" id="{940EA42E-CEDE-76DB-BF68-1A198E144F48}"/>
              </a:ext>
            </a:extLst>
          </p:cNvPr>
          <p:cNvSpPr>
            <a:spLocks noChangeArrowheads="1"/>
          </p:cNvSpPr>
          <p:nvPr/>
        </p:nvSpPr>
        <p:spPr bwMode="auto">
          <a:xfrm>
            <a:off x="1502654" y="4984942"/>
            <a:ext cx="2771145" cy="16312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en-US" altLang="en-US" sz="2000" b="1" dirty="0">
                <a:solidFill>
                  <a:prstClr val="black"/>
                </a:solidFill>
                <a:latin typeface="Calibri" panose="020F0502020204030204" pitchFamily="34" charset="0"/>
                <a:cs typeface="Calibri" panose="020F0502020204030204" pitchFamily="34" charset="0"/>
              </a:rPr>
              <a:t>ECM transmits an overwhelming signal such that the receiver cannot determine the transmitters signal</a:t>
            </a:r>
          </a:p>
        </p:txBody>
      </p:sp>
      <p:sp>
        <p:nvSpPr>
          <p:cNvPr id="4" name="Title 3">
            <a:extLst>
              <a:ext uri="{FF2B5EF4-FFF2-40B4-BE49-F238E27FC236}">
                <a16:creationId xmlns:a16="http://schemas.microsoft.com/office/drawing/2014/main" id="{D9A1DF6D-021B-0C62-C434-67B0AFF4002A}"/>
              </a:ext>
            </a:extLst>
          </p:cNvPr>
          <p:cNvSpPr>
            <a:spLocks noGrp="1"/>
          </p:cNvSpPr>
          <p:nvPr>
            <p:ph type="title"/>
          </p:nvPr>
        </p:nvSpPr>
        <p:spPr>
          <a:xfrm>
            <a:off x="901699" y="54532"/>
            <a:ext cx="10515600" cy="773087"/>
          </a:xfrm>
        </p:spPr>
        <p:txBody>
          <a:bodyPr>
            <a:normAutofit/>
          </a:bodyPr>
          <a:lstStyle/>
          <a:p>
            <a:r>
              <a:rPr lang="en-US" sz="3200" dirty="0">
                <a:solidFill>
                  <a:srgbClr val="0070C0"/>
                </a:solidFill>
                <a:latin typeface="Century Gothic" panose="020B0502020202020204" pitchFamily="34" charset="0"/>
              </a:rPr>
              <a:t>Search Equipment</a:t>
            </a:r>
          </a:p>
        </p:txBody>
      </p:sp>
    </p:spTree>
    <p:extLst>
      <p:ext uri="{BB962C8B-B14F-4D97-AF65-F5344CB8AC3E}">
        <p14:creationId xmlns:p14="http://schemas.microsoft.com/office/powerpoint/2010/main" val="3959861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3705129" y="2416034"/>
            <a:ext cx="2176430" cy="1717060"/>
          </a:xfrm>
          <a:prstGeom prst="rect">
            <a:avLst/>
          </a:prstGeom>
        </p:spPr>
      </p:pic>
      <p:pic>
        <p:nvPicPr>
          <p:cNvPr id="15" name="Picture 14"/>
          <p:cNvPicPr>
            <a:picLocks noChangeAspect="1"/>
          </p:cNvPicPr>
          <p:nvPr/>
        </p:nvPicPr>
        <p:blipFill>
          <a:blip r:embed="rId3"/>
          <a:stretch>
            <a:fillRect/>
          </a:stretch>
        </p:blipFill>
        <p:spPr>
          <a:xfrm>
            <a:off x="3986877" y="2311765"/>
            <a:ext cx="1574233" cy="1573710"/>
          </a:xfrm>
          <a:prstGeom prst="rect">
            <a:avLst/>
          </a:prstGeom>
        </p:spPr>
      </p:pic>
      <p:pic>
        <p:nvPicPr>
          <p:cNvPr id="16" name="Picture 15"/>
          <p:cNvPicPr>
            <a:picLocks noChangeAspect="1"/>
          </p:cNvPicPr>
          <p:nvPr/>
        </p:nvPicPr>
        <p:blipFill>
          <a:blip r:embed="rId3"/>
          <a:stretch>
            <a:fillRect/>
          </a:stretch>
        </p:blipFill>
        <p:spPr>
          <a:xfrm>
            <a:off x="3893472" y="2331762"/>
            <a:ext cx="1453161" cy="1351540"/>
          </a:xfrm>
          <a:prstGeom prst="rect">
            <a:avLst/>
          </a:prstGeom>
        </p:spPr>
      </p:pic>
      <p:pic>
        <p:nvPicPr>
          <p:cNvPr id="17" name="Picture 16"/>
          <p:cNvPicPr>
            <a:picLocks noChangeAspect="1"/>
          </p:cNvPicPr>
          <p:nvPr/>
        </p:nvPicPr>
        <p:blipFill>
          <a:blip r:embed="rId3"/>
          <a:stretch>
            <a:fillRect/>
          </a:stretch>
        </p:blipFill>
        <p:spPr>
          <a:xfrm>
            <a:off x="3962516" y="2405391"/>
            <a:ext cx="1166154" cy="1084604"/>
          </a:xfrm>
          <a:prstGeom prst="rect">
            <a:avLst/>
          </a:prstGeom>
        </p:spPr>
      </p:pic>
      <p:pic>
        <p:nvPicPr>
          <p:cNvPr id="18" name="Picture 17"/>
          <p:cNvPicPr>
            <a:picLocks noChangeAspect="1"/>
          </p:cNvPicPr>
          <p:nvPr/>
        </p:nvPicPr>
        <p:blipFill>
          <a:blip r:embed="rId3"/>
          <a:stretch>
            <a:fillRect/>
          </a:stretch>
        </p:blipFill>
        <p:spPr>
          <a:xfrm>
            <a:off x="3915948" y="2398192"/>
            <a:ext cx="2259206" cy="2101218"/>
          </a:xfrm>
          <a:prstGeom prst="rect">
            <a:avLst/>
          </a:prstGeom>
        </p:spPr>
      </p:pic>
      <p:pic>
        <p:nvPicPr>
          <p:cNvPr id="19" name="Picture 18"/>
          <p:cNvPicPr>
            <a:picLocks noChangeAspect="1"/>
          </p:cNvPicPr>
          <p:nvPr/>
        </p:nvPicPr>
        <p:blipFill>
          <a:blip r:embed="rId4"/>
          <a:stretch>
            <a:fillRect/>
          </a:stretch>
        </p:blipFill>
        <p:spPr>
          <a:xfrm>
            <a:off x="6477599" y="3303313"/>
            <a:ext cx="463631" cy="1058478"/>
          </a:xfrm>
          <a:prstGeom prst="rect">
            <a:avLst/>
          </a:prstGeom>
        </p:spPr>
      </p:pic>
      <p:pic>
        <p:nvPicPr>
          <p:cNvPr id="20" name="Picture 19"/>
          <p:cNvPicPr>
            <a:picLocks noChangeAspect="1"/>
          </p:cNvPicPr>
          <p:nvPr/>
        </p:nvPicPr>
        <p:blipFill>
          <a:blip r:embed="rId5"/>
          <a:stretch>
            <a:fillRect/>
          </a:stretch>
        </p:blipFill>
        <p:spPr>
          <a:xfrm>
            <a:off x="6268559" y="3790031"/>
            <a:ext cx="926672" cy="926672"/>
          </a:xfrm>
          <a:prstGeom prst="rect">
            <a:avLst/>
          </a:prstGeom>
        </p:spPr>
      </p:pic>
      <p:pic>
        <p:nvPicPr>
          <p:cNvPr id="21" name="Picture 20"/>
          <p:cNvPicPr>
            <a:picLocks noChangeAspect="1"/>
          </p:cNvPicPr>
          <p:nvPr/>
        </p:nvPicPr>
        <p:blipFill>
          <a:blip r:embed="rId6"/>
          <a:stretch>
            <a:fillRect/>
          </a:stretch>
        </p:blipFill>
        <p:spPr>
          <a:xfrm>
            <a:off x="6394039" y="3885475"/>
            <a:ext cx="597460" cy="597460"/>
          </a:xfrm>
          <a:prstGeom prst="rect">
            <a:avLst/>
          </a:prstGeom>
        </p:spPr>
      </p:pic>
      <p:pic>
        <p:nvPicPr>
          <p:cNvPr id="22" name="Picture 2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21607" y="1140272"/>
            <a:ext cx="930822" cy="1183248"/>
          </a:xfrm>
          <a:prstGeom prst="rect">
            <a:avLst/>
          </a:prstGeom>
        </p:spPr>
      </p:pic>
      <p:pic>
        <p:nvPicPr>
          <p:cNvPr id="23" name="Picture 22"/>
          <p:cNvPicPr>
            <a:picLocks noChangeAspect="1"/>
          </p:cNvPicPr>
          <p:nvPr/>
        </p:nvPicPr>
        <p:blipFill>
          <a:blip r:embed="rId8"/>
          <a:stretch>
            <a:fillRect/>
          </a:stretch>
        </p:blipFill>
        <p:spPr>
          <a:xfrm>
            <a:off x="9550131" y="1134307"/>
            <a:ext cx="839507" cy="1291549"/>
          </a:xfrm>
          <a:prstGeom prst="rect">
            <a:avLst/>
          </a:prstGeom>
        </p:spPr>
      </p:pic>
      <p:pic>
        <p:nvPicPr>
          <p:cNvPr id="24" name="Picture 23"/>
          <p:cNvPicPr>
            <a:picLocks noChangeAspect="1"/>
          </p:cNvPicPr>
          <p:nvPr/>
        </p:nvPicPr>
        <p:blipFill>
          <a:blip r:embed="rId9"/>
          <a:stretch>
            <a:fillRect/>
          </a:stretch>
        </p:blipFill>
        <p:spPr>
          <a:xfrm>
            <a:off x="7693781" y="2633500"/>
            <a:ext cx="1158340" cy="1054699"/>
          </a:xfrm>
          <a:prstGeom prst="rect">
            <a:avLst/>
          </a:prstGeom>
        </p:spPr>
      </p:pic>
      <p:pic>
        <p:nvPicPr>
          <p:cNvPr id="25" name="Picture 24"/>
          <p:cNvPicPr>
            <a:picLocks noChangeAspect="1"/>
          </p:cNvPicPr>
          <p:nvPr/>
        </p:nvPicPr>
        <p:blipFill>
          <a:blip r:embed="rId9"/>
          <a:stretch>
            <a:fillRect/>
          </a:stretch>
        </p:blipFill>
        <p:spPr>
          <a:xfrm>
            <a:off x="7439394" y="2469110"/>
            <a:ext cx="1596408" cy="1416367"/>
          </a:xfrm>
          <a:prstGeom prst="rect">
            <a:avLst/>
          </a:prstGeom>
        </p:spPr>
      </p:pic>
      <p:pic>
        <p:nvPicPr>
          <p:cNvPr id="26" name="Picture 25"/>
          <p:cNvPicPr>
            <a:picLocks noChangeAspect="1"/>
          </p:cNvPicPr>
          <p:nvPr/>
        </p:nvPicPr>
        <p:blipFill>
          <a:blip r:embed="rId9"/>
          <a:stretch>
            <a:fillRect/>
          </a:stretch>
        </p:blipFill>
        <p:spPr>
          <a:xfrm>
            <a:off x="7186324" y="2633501"/>
            <a:ext cx="1737372" cy="1499595"/>
          </a:xfrm>
          <a:prstGeom prst="rect">
            <a:avLst/>
          </a:prstGeom>
        </p:spPr>
      </p:pic>
      <p:sp>
        <p:nvSpPr>
          <p:cNvPr id="27" name="Rectangle 26"/>
          <p:cNvSpPr>
            <a:spLocks noChangeArrowheads="1"/>
          </p:cNvSpPr>
          <p:nvPr/>
        </p:nvSpPr>
        <p:spPr bwMode="auto">
          <a:xfrm>
            <a:off x="1678007" y="1923042"/>
            <a:ext cx="2771145"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en-US" altLang="en-US" sz="2000" b="1" dirty="0">
                <a:solidFill>
                  <a:prstClr val="black"/>
                </a:solidFill>
                <a:latin typeface="Calibri" panose="020F0502020204030204" pitchFamily="34" charset="0"/>
                <a:cs typeface="Calibri" panose="020F0502020204030204" pitchFamily="34" charset="0"/>
              </a:rPr>
              <a:t>ECM transmits random data to prevent the receiver from seeing the transmitter signal</a:t>
            </a:r>
          </a:p>
        </p:txBody>
      </p:sp>
      <p:sp>
        <p:nvSpPr>
          <p:cNvPr id="28" name="Text Box 82"/>
          <p:cNvSpPr txBox="1">
            <a:spLocks noChangeArrowheads="1"/>
          </p:cNvSpPr>
          <p:nvPr/>
        </p:nvSpPr>
        <p:spPr bwMode="auto">
          <a:xfrm>
            <a:off x="7990554" y="2697755"/>
            <a:ext cx="252344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altLang="en-US" sz="2000" b="1" dirty="0">
                <a:solidFill>
                  <a:prstClr val="black"/>
                </a:solidFill>
                <a:latin typeface="Calibri" panose="020F0502020204030204" pitchFamily="34" charset="0"/>
                <a:cs typeface="Calibri" panose="020F0502020204030204" pitchFamily="34" charset="0"/>
              </a:rPr>
              <a:t>ECM </a:t>
            </a:r>
            <a:r>
              <a:rPr lang="en-US" altLang="en-US" sz="2000" b="1" dirty="0">
                <a:solidFill>
                  <a:prstClr val="black"/>
                </a:solidFill>
                <a:latin typeface="Calibri" panose="020F0502020204030204" pitchFamily="34" charset="0"/>
                <a:cs typeface="Calibri" panose="020F0502020204030204" pitchFamily="34" charset="0"/>
              </a:rPr>
              <a:t>does not affect the threat transmitter</a:t>
            </a:r>
            <a:endParaRPr lang="en-GB" altLang="en-US" sz="2000" b="1" dirty="0">
              <a:solidFill>
                <a:prstClr val="black"/>
              </a:solidFill>
              <a:latin typeface="Calibri" panose="020F0502020204030204" pitchFamily="34" charset="0"/>
              <a:cs typeface="Calibri" panose="020F0502020204030204" pitchFamily="34" charset="0"/>
            </a:endParaRPr>
          </a:p>
        </p:txBody>
      </p:sp>
      <p:sp>
        <p:nvSpPr>
          <p:cNvPr id="29" name="TextShape 1"/>
          <p:cNvSpPr txBox="1"/>
          <p:nvPr/>
        </p:nvSpPr>
        <p:spPr>
          <a:xfrm>
            <a:off x="5812404" y="5204312"/>
            <a:ext cx="4686215" cy="519385"/>
          </a:xfrm>
          <a:prstGeom prst="rect">
            <a:avLst/>
          </a:prstGeom>
          <a:solidFill>
            <a:sysClr val="windowText" lastClr="000000"/>
          </a:solidFill>
          <a:ln w="28440">
            <a:solidFill>
              <a:sysClr val="windowText" lastClr="000000"/>
            </a:solidFill>
            <a:rou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sysClr val="window" lastClr="FFFFFF"/>
                </a:solidFill>
                <a:latin typeface="Calibri" panose="020F0502020204030204" pitchFamily="34" charset="0"/>
                <a:cs typeface="Calibri" panose="020F0502020204030204" pitchFamily="34" charset="0"/>
              </a:rPr>
              <a:t>Sequence manipulation</a:t>
            </a:r>
          </a:p>
        </p:txBody>
      </p:sp>
      <p:sp>
        <p:nvSpPr>
          <p:cNvPr id="4" name="Title 3">
            <a:extLst>
              <a:ext uri="{FF2B5EF4-FFF2-40B4-BE49-F238E27FC236}">
                <a16:creationId xmlns:a16="http://schemas.microsoft.com/office/drawing/2014/main" id="{359E3112-A033-C17B-FA6D-6B9BFCDEF38D}"/>
              </a:ext>
            </a:extLst>
          </p:cNvPr>
          <p:cNvSpPr>
            <a:spLocks noGrp="1"/>
          </p:cNvSpPr>
          <p:nvPr>
            <p:ph type="title"/>
          </p:nvPr>
        </p:nvSpPr>
        <p:spPr>
          <a:xfrm>
            <a:off x="901699" y="54532"/>
            <a:ext cx="10515600" cy="773087"/>
          </a:xfrm>
        </p:spPr>
        <p:txBody>
          <a:bodyPr>
            <a:normAutofit/>
          </a:bodyPr>
          <a:lstStyle/>
          <a:p>
            <a:r>
              <a:rPr lang="en-US" sz="3200" dirty="0">
                <a:solidFill>
                  <a:srgbClr val="0070C0"/>
                </a:solidFill>
                <a:latin typeface="Century Gothic" panose="020B0502020202020204" pitchFamily="34" charset="0"/>
              </a:rPr>
              <a:t>Search Equipment</a:t>
            </a:r>
          </a:p>
        </p:txBody>
      </p:sp>
    </p:spTree>
    <p:extLst>
      <p:ext uri="{BB962C8B-B14F-4D97-AF65-F5344CB8AC3E}">
        <p14:creationId xmlns:p14="http://schemas.microsoft.com/office/powerpoint/2010/main" val="12746149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000BA-66FE-D226-AE23-24B3C0D44D4C}"/>
              </a:ext>
            </a:extLst>
          </p:cNvPr>
          <p:cNvSpPr txBox="1"/>
          <p:nvPr/>
        </p:nvSpPr>
        <p:spPr>
          <a:xfrm>
            <a:off x="1447800" y="2667000"/>
            <a:ext cx="9067800" cy="1077218"/>
          </a:xfrm>
          <a:prstGeom prst="rect">
            <a:avLst/>
          </a:prstGeom>
          <a:noFill/>
        </p:spPr>
        <p:txBody>
          <a:bodyPr wrap="square">
            <a:spAutoFit/>
          </a:bodyPr>
          <a:lstStyle/>
          <a:p>
            <a:r>
              <a:rPr lang="en-GB" sz="3200" dirty="0">
                <a:solidFill>
                  <a:prstClr val="black"/>
                </a:solidFill>
                <a:latin typeface="Century Gothic" panose="020B0502020202020204" pitchFamily="34" charset="0"/>
                <a:hlinkClick r:id="rId3"/>
              </a:rPr>
              <a:t>https://www.youtube.com/watch?app=desktop&amp;v=I_nMjILBXYU</a:t>
            </a:r>
            <a:r>
              <a:rPr lang="en-GB" sz="3200" dirty="0">
                <a:solidFill>
                  <a:prstClr val="black"/>
                </a:solidFill>
                <a:latin typeface="Century Gothic" panose="020B0502020202020204" pitchFamily="34" charset="0"/>
              </a:rPr>
              <a:t> </a:t>
            </a:r>
          </a:p>
        </p:txBody>
      </p:sp>
      <p:sp>
        <p:nvSpPr>
          <p:cNvPr id="4" name="Title 3">
            <a:extLst>
              <a:ext uri="{FF2B5EF4-FFF2-40B4-BE49-F238E27FC236}">
                <a16:creationId xmlns:a16="http://schemas.microsoft.com/office/drawing/2014/main" id="{7651AB7D-D459-B53D-A8D3-21529CD4F67D}"/>
              </a:ext>
            </a:extLst>
          </p:cNvPr>
          <p:cNvSpPr>
            <a:spLocks noGrp="1"/>
          </p:cNvSpPr>
          <p:nvPr>
            <p:ph type="title"/>
          </p:nvPr>
        </p:nvSpPr>
        <p:spPr>
          <a:xfrm>
            <a:off x="901699" y="54532"/>
            <a:ext cx="10515600" cy="773087"/>
          </a:xfrm>
        </p:spPr>
        <p:txBody>
          <a:bodyPr>
            <a:normAutofit/>
          </a:bodyPr>
          <a:lstStyle/>
          <a:p>
            <a:r>
              <a:rPr lang="en-US" sz="3200" dirty="0">
                <a:solidFill>
                  <a:srgbClr val="0070C0"/>
                </a:solidFill>
                <a:latin typeface="Century Gothic" panose="020B0502020202020204" pitchFamily="34" charset="0"/>
              </a:rPr>
              <a:t>Search Equipment</a:t>
            </a:r>
          </a:p>
        </p:txBody>
      </p:sp>
    </p:spTree>
    <p:extLst>
      <p:ext uri="{BB962C8B-B14F-4D97-AF65-F5344CB8AC3E}">
        <p14:creationId xmlns:p14="http://schemas.microsoft.com/office/powerpoint/2010/main" val="14630266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3236448"/>
            <a:ext cx="9144000" cy="6223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8" name="Rectangle 7"/>
          <p:cNvSpPr/>
          <p:nvPr/>
        </p:nvSpPr>
        <p:spPr>
          <a:xfrm>
            <a:off x="2870200" y="3109448"/>
            <a:ext cx="914400" cy="127000"/>
          </a:xfrm>
          <a:prstGeom prst="rect">
            <a:avLst/>
          </a:prstGeom>
          <a:solidFill>
            <a:sysClr val="windowText" lastClr="000000"/>
          </a:solidFill>
          <a:ln w="12700" cap="flat" cmpd="sng" algn="ctr">
            <a:solidFill>
              <a:srgbClr val="5B9BD5">
                <a:shade val="50000"/>
              </a:srgbClr>
            </a:solid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9" name="TextBox 8"/>
          <p:cNvSpPr txBox="1"/>
          <p:nvPr/>
        </p:nvSpPr>
        <p:spPr>
          <a:xfrm>
            <a:off x="2976182" y="3224434"/>
            <a:ext cx="702436" cy="646331"/>
          </a:xfrm>
          <a:prstGeom prst="rect">
            <a:avLst/>
          </a:prstGeom>
          <a:noFill/>
        </p:spPr>
        <p:txBody>
          <a:bodyPr wrap="none" rtlCol="0">
            <a:spAutoFit/>
          </a:bodyPr>
          <a:lstStyle/>
          <a:p>
            <a:r>
              <a:rPr lang="en-GB" sz="3600" b="1" dirty="0">
                <a:solidFill>
                  <a:srgbClr val="FF0000"/>
                </a:solidFill>
                <a:latin typeface="Calibri" panose="020F0502020204030204"/>
              </a:rPr>
              <a:t>VP</a:t>
            </a:r>
          </a:p>
        </p:txBody>
      </p:sp>
      <p:grpSp>
        <p:nvGrpSpPr>
          <p:cNvPr id="10" name="Group 9"/>
          <p:cNvGrpSpPr/>
          <p:nvPr/>
        </p:nvGrpSpPr>
        <p:grpSpPr>
          <a:xfrm>
            <a:off x="2464086" y="943738"/>
            <a:ext cx="8203914" cy="4974270"/>
            <a:chOff x="3712782" y="171141"/>
            <a:chExt cx="10013701" cy="5778500"/>
          </a:xfrm>
        </p:grpSpPr>
        <p:grpSp>
          <p:nvGrpSpPr>
            <p:cNvPr id="11" name="Group 10"/>
            <p:cNvGrpSpPr/>
            <p:nvPr/>
          </p:nvGrpSpPr>
          <p:grpSpPr>
            <a:xfrm>
              <a:off x="3712782" y="171141"/>
              <a:ext cx="5996554" cy="5778500"/>
              <a:chOff x="3712782" y="171141"/>
              <a:chExt cx="5996554" cy="5778500"/>
            </a:xfrm>
          </p:grpSpPr>
          <p:sp>
            <p:nvSpPr>
              <p:cNvPr id="50" name="Oval 49"/>
              <p:cNvSpPr/>
              <p:nvPr/>
            </p:nvSpPr>
            <p:spPr>
              <a:xfrm>
                <a:off x="3712782" y="171141"/>
                <a:ext cx="5996554" cy="5778500"/>
              </a:xfrm>
              <a:prstGeom prst="ellipse">
                <a:avLst/>
              </a:prstGeom>
              <a:solidFill>
                <a:srgbClr val="FFFF00">
                  <a:alpha val="25882"/>
                </a:srgbClr>
              </a:solidFill>
              <a:ln w="3175" cap="flat" cmpd="sng" algn="ctr">
                <a:solidFill>
                  <a:sysClr val="windowText" lastClr="000000"/>
                </a:solidFill>
                <a:prstDash val="solid"/>
                <a:miter lim="800000"/>
              </a:ln>
              <a:effectLst/>
            </p:spPr>
            <p:txBody>
              <a:bodyPr rtlCol="0" anchor="ctr"/>
              <a:lstStyle/>
              <a:p>
                <a:pPr algn="ctr">
                  <a:defRPr/>
                </a:pPr>
                <a:endParaRPr lang="en-GB" sz="1350" kern="0" dirty="0">
                  <a:solidFill>
                    <a:prstClr val="white"/>
                  </a:solidFill>
                  <a:latin typeface="Calibri" panose="020F0502020204030204"/>
                </a:endParaRPr>
              </a:p>
            </p:txBody>
          </p:sp>
          <p:grpSp>
            <p:nvGrpSpPr>
              <p:cNvPr id="51" name="Group 50"/>
              <p:cNvGrpSpPr/>
              <p:nvPr/>
            </p:nvGrpSpPr>
            <p:grpSpPr>
              <a:xfrm>
                <a:off x="6365695" y="2969114"/>
                <a:ext cx="2756764" cy="319113"/>
                <a:chOff x="6365695" y="2969114"/>
                <a:chExt cx="2756764" cy="319113"/>
              </a:xfrm>
            </p:grpSpPr>
            <p:grpSp>
              <p:nvGrpSpPr>
                <p:cNvPr id="53" name="Group 52"/>
                <p:cNvGrpSpPr/>
                <p:nvPr/>
              </p:nvGrpSpPr>
              <p:grpSpPr>
                <a:xfrm rot="10800000">
                  <a:off x="6365695" y="2984768"/>
                  <a:ext cx="599300" cy="303459"/>
                  <a:chOff x="5181598" y="4147450"/>
                  <a:chExt cx="4732422" cy="2093708"/>
                </a:xfrm>
                <a:solidFill>
                  <a:sysClr val="window" lastClr="FFFFFF"/>
                </a:solidFill>
              </p:grpSpPr>
              <p:sp>
                <p:nvSpPr>
                  <p:cNvPr id="71" name="Rectangle 70"/>
                  <p:cNvSpPr/>
                  <p:nvPr/>
                </p:nvSpPr>
                <p:spPr>
                  <a:xfrm>
                    <a:off x="5181598" y="4402987"/>
                    <a:ext cx="4572002" cy="1613760"/>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72" name="Rectangle 71"/>
                  <p:cNvSpPr/>
                  <p:nvPr/>
                </p:nvSpPr>
                <p:spPr>
                  <a:xfrm>
                    <a:off x="5342021" y="4539915"/>
                    <a:ext cx="2775284" cy="1331495"/>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73" name="Trapezoid 72"/>
                  <p:cNvSpPr/>
                  <p:nvPr/>
                </p:nvSpPr>
                <p:spPr>
                  <a:xfrm>
                    <a:off x="5342021" y="4394576"/>
                    <a:ext cx="2775284" cy="145337"/>
                  </a:xfrm>
                  <a:prstGeom prst="trapezoid">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74" name="Trapezoid 73"/>
                  <p:cNvSpPr/>
                  <p:nvPr/>
                </p:nvSpPr>
                <p:spPr>
                  <a:xfrm rot="10800000">
                    <a:off x="5342021" y="5879820"/>
                    <a:ext cx="2775284" cy="145337"/>
                  </a:xfrm>
                  <a:prstGeom prst="trapezoid">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75" name="Rectangle 74"/>
                  <p:cNvSpPr/>
                  <p:nvPr/>
                </p:nvSpPr>
                <p:spPr>
                  <a:xfrm>
                    <a:off x="8277728" y="4411400"/>
                    <a:ext cx="465220" cy="1605347"/>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76" name="Trapezoid 75"/>
                  <p:cNvSpPr/>
                  <p:nvPr/>
                </p:nvSpPr>
                <p:spPr>
                  <a:xfrm rot="5400000">
                    <a:off x="8039281" y="5137336"/>
                    <a:ext cx="1605348" cy="153477"/>
                  </a:xfrm>
                  <a:prstGeom prst="trapezoid">
                    <a:avLst/>
                  </a:prstGeom>
                  <a:solidFill>
                    <a:sysClr val="window" lastClr="FFFFFF">
                      <a:lumMod val="75000"/>
                    </a:sysClr>
                  </a:solid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77" name="Trapezoid 76"/>
                  <p:cNvSpPr/>
                  <p:nvPr/>
                </p:nvSpPr>
                <p:spPr>
                  <a:xfrm rot="5400000">
                    <a:off x="8745668" y="4719882"/>
                    <a:ext cx="1348321" cy="988383"/>
                  </a:xfrm>
                  <a:prstGeom prst="trapezoid">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78" name="Rounded Rectangle 77"/>
                  <p:cNvSpPr/>
                  <p:nvPr/>
                </p:nvSpPr>
                <p:spPr>
                  <a:xfrm>
                    <a:off x="5335078" y="5719399"/>
                    <a:ext cx="914400" cy="352926"/>
                  </a:xfrm>
                  <a:prstGeom prst="roundRect">
                    <a:avLst/>
                  </a:prstGeom>
                  <a:solidFill>
                    <a:sysClr val="windowText" lastClr="000000"/>
                  </a:solid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79" name="Rectangle 78"/>
                  <p:cNvSpPr/>
                  <p:nvPr/>
                </p:nvSpPr>
                <p:spPr>
                  <a:xfrm>
                    <a:off x="5599771" y="6016746"/>
                    <a:ext cx="945408" cy="216000"/>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80" name="Rectangle 79"/>
                  <p:cNvSpPr/>
                  <p:nvPr/>
                </p:nvSpPr>
                <p:spPr>
                  <a:xfrm>
                    <a:off x="5634600" y="4195681"/>
                    <a:ext cx="945408" cy="216000"/>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81" name="Rectangle 80"/>
                  <p:cNvSpPr/>
                  <p:nvPr/>
                </p:nvSpPr>
                <p:spPr>
                  <a:xfrm>
                    <a:off x="8678780" y="4147450"/>
                    <a:ext cx="945408" cy="216000"/>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82" name="Rectangle 81"/>
                  <p:cNvSpPr/>
                  <p:nvPr/>
                </p:nvSpPr>
                <p:spPr>
                  <a:xfrm>
                    <a:off x="8678780" y="6025158"/>
                    <a:ext cx="945408" cy="216000"/>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83" name="Rectangle 82"/>
                  <p:cNvSpPr/>
                  <p:nvPr/>
                </p:nvSpPr>
                <p:spPr>
                  <a:xfrm>
                    <a:off x="7193090" y="5864343"/>
                    <a:ext cx="831614" cy="207982"/>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84" name="Rectangle 83"/>
                  <p:cNvSpPr/>
                  <p:nvPr/>
                </p:nvSpPr>
                <p:spPr>
                  <a:xfrm>
                    <a:off x="6705602" y="5864341"/>
                    <a:ext cx="487488" cy="207984"/>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85" name="Rectangle 84"/>
                  <p:cNvSpPr/>
                  <p:nvPr/>
                </p:nvSpPr>
                <p:spPr>
                  <a:xfrm>
                    <a:off x="5342020" y="4636793"/>
                    <a:ext cx="2611753" cy="478930"/>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86" name="Rectangle 85"/>
                  <p:cNvSpPr/>
                  <p:nvPr/>
                </p:nvSpPr>
                <p:spPr>
                  <a:xfrm>
                    <a:off x="5372099" y="5243957"/>
                    <a:ext cx="2581674" cy="467031"/>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grpSp>
            <p:grpSp>
              <p:nvGrpSpPr>
                <p:cNvPr id="54" name="Group 53"/>
                <p:cNvGrpSpPr/>
                <p:nvPr/>
              </p:nvGrpSpPr>
              <p:grpSpPr>
                <a:xfrm rot="10800000">
                  <a:off x="8523159" y="2969114"/>
                  <a:ext cx="599300" cy="303459"/>
                  <a:chOff x="5181598" y="4147450"/>
                  <a:chExt cx="4732422" cy="2093708"/>
                </a:xfrm>
                <a:solidFill>
                  <a:sysClr val="window" lastClr="FFFFFF"/>
                </a:solidFill>
              </p:grpSpPr>
              <p:sp>
                <p:nvSpPr>
                  <p:cNvPr id="55" name="Rectangle 54"/>
                  <p:cNvSpPr/>
                  <p:nvPr/>
                </p:nvSpPr>
                <p:spPr>
                  <a:xfrm>
                    <a:off x="5181598" y="4402987"/>
                    <a:ext cx="4572002" cy="1613760"/>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56" name="Rectangle 55"/>
                  <p:cNvSpPr/>
                  <p:nvPr/>
                </p:nvSpPr>
                <p:spPr>
                  <a:xfrm>
                    <a:off x="5342021" y="4539915"/>
                    <a:ext cx="2775284" cy="1331495"/>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57" name="Trapezoid 56"/>
                  <p:cNvSpPr/>
                  <p:nvPr/>
                </p:nvSpPr>
                <p:spPr>
                  <a:xfrm>
                    <a:off x="5342021" y="4394576"/>
                    <a:ext cx="2775284" cy="145337"/>
                  </a:xfrm>
                  <a:prstGeom prst="trapezoid">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58" name="Trapezoid 57"/>
                  <p:cNvSpPr/>
                  <p:nvPr/>
                </p:nvSpPr>
                <p:spPr>
                  <a:xfrm rot="10800000">
                    <a:off x="5342021" y="5879820"/>
                    <a:ext cx="2775284" cy="145337"/>
                  </a:xfrm>
                  <a:prstGeom prst="trapezoid">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59" name="Rectangle 58"/>
                  <p:cNvSpPr/>
                  <p:nvPr/>
                </p:nvSpPr>
                <p:spPr>
                  <a:xfrm>
                    <a:off x="8277728" y="4411400"/>
                    <a:ext cx="465220" cy="1605347"/>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60" name="Trapezoid 59"/>
                  <p:cNvSpPr/>
                  <p:nvPr/>
                </p:nvSpPr>
                <p:spPr>
                  <a:xfrm rot="5400000">
                    <a:off x="8039281" y="5137336"/>
                    <a:ext cx="1605348" cy="153477"/>
                  </a:xfrm>
                  <a:prstGeom prst="trapezoid">
                    <a:avLst/>
                  </a:prstGeom>
                  <a:solidFill>
                    <a:sysClr val="window" lastClr="FFFFFF">
                      <a:lumMod val="75000"/>
                    </a:sysClr>
                  </a:solid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61" name="Trapezoid 60"/>
                  <p:cNvSpPr/>
                  <p:nvPr/>
                </p:nvSpPr>
                <p:spPr>
                  <a:xfrm rot="5400000">
                    <a:off x="8745668" y="4719882"/>
                    <a:ext cx="1348321" cy="988383"/>
                  </a:xfrm>
                  <a:prstGeom prst="trapezoid">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62" name="Rounded Rectangle 61"/>
                  <p:cNvSpPr/>
                  <p:nvPr/>
                </p:nvSpPr>
                <p:spPr>
                  <a:xfrm>
                    <a:off x="5335078" y="5719399"/>
                    <a:ext cx="914400" cy="352926"/>
                  </a:xfrm>
                  <a:prstGeom prst="roundRect">
                    <a:avLst/>
                  </a:prstGeom>
                  <a:solidFill>
                    <a:sysClr val="windowText" lastClr="000000"/>
                  </a:solid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63" name="Rectangle 62"/>
                  <p:cNvSpPr/>
                  <p:nvPr/>
                </p:nvSpPr>
                <p:spPr>
                  <a:xfrm>
                    <a:off x="5599771" y="6016746"/>
                    <a:ext cx="945408" cy="216000"/>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64" name="Rectangle 63"/>
                  <p:cNvSpPr/>
                  <p:nvPr/>
                </p:nvSpPr>
                <p:spPr>
                  <a:xfrm>
                    <a:off x="5634600" y="4195681"/>
                    <a:ext cx="945408" cy="216000"/>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65" name="Rectangle 64"/>
                  <p:cNvSpPr/>
                  <p:nvPr/>
                </p:nvSpPr>
                <p:spPr>
                  <a:xfrm>
                    <a:off x="8678780" y="4147450"/>
                    <a:ext cx="945408" cy="216000"/>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66" name="Rectangle 65"/>
                  <p:cNvSpPr/>
                  <p:nvPr/>
                </p:nvSpPr>
                <p:spPr>
                  <a:xfrm>
                    <a:off x="8678780" y="6025158"/>
                    <a:ext cx="945408" cy="216000"/>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67" name="Rectangle 66"/>
                  <p:cNvSpPr/>
                  <p:nvPr/>
                </p:nvSpPr>
                <p:spPr>
                  <a:xfrm>
                    <a:off x="7193090" y="5864343"/>
                    <a:ext cx="831614" cy="207982"/>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68" name="Rectangle 67"/>
                  <p:cNvSpPr/>
                  <p:nvPr/>
                </p:nvSpPr>
                <p:spPr>
                  <a:xfrm>
                    <a:off x="6705602" y="5864341"/>
                    <a:ext cx="487488" cy="207984"/>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69" name="Rectangle 68"/>
                  <p:cNvSpPr/>
                  <p:nvPr/>
                </p:nvSpPr>
                <p:spPr>
                  <a:xfrm>
                    <a:off x="5342020" y="4636793"/>
                    <a:ext cx="2611753" cy="478930"/>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70" name="Rectangle 69"/>
                  <p:cNvSpPr/>
                  <p:nvPr/>
                </p:nvSpPr>
                <p:spPr>
                  <a:xfrm>
                    <a:off x="5372099" y="5243957"/>
                    <a:ext cx="2581674" cy="467031"/>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grpSp>
          </p:grpSp>
          <p:sp>
            <p:nvSpPr>
              <p:cNvPr id="52" name="Rectangle 51"/>
              <p:cNvSpPr/>
              <p:nvPr/>
            </p:nvSpPr>
            <p:spPr>
              <a:xfrm>
                <a:off x="6138765" y="4178300"/>
                <a:ext cx="1143000" cy="508000"/>
              </a:xfrm>
              <a:prstGeom prst="rect">
                <a:avLst/>
              </a:prstGeom>
              <a:solidFill>
                <a:sysClr val="window" lastClr="FFFFFF"/>
              </a:solidFill>
              <a:ln w="12700" cap="flat" cmpd="sng" algn="ctr">
                <a:solidFill>
                  <a:srgbClr val="00B050"/>
                </a:solidFill>
                <a:prstDash val="solid"/>
                <a:miter lim="800000"/>
              </a:ln>
              <a:effectLst/>
            </p:spPr>
            <p:txBody>
              <a:bodyPr rtlCol="0" anchor="ctr"/>
              <a:lstStyle/>
              <a:p>
                <a:pPr algn="ctr">
                  <a:defRPr/>
                </a:pPr>
                <a:r>
                  <a:rPr lang="fr-FR" kern="0" dirty="0">
                    <a:solidFill>
                      <a:prstClr val="black"/>
                    </a:solidFill>
                    <a:latin typeface="Calibri" panose="020F0502020204030204"/>
                  </a:rPr>
                  <a:t>ECM </a:t>
                </a:r>
                <a:r>
                  <a:rPr lang="fr-FR" kern="0" dirty="0" err="1">
                    <a:solidFill>
                      <a:prstClr val="black"/>
                    </a:solidFill>
                    <a:latin typeface="Calibri" panose="020F0502020204030204"/>
                  </a:rPr>
                  <a:t>vehicle</a:t>
                </a:r>
                <a:endParaRPr lang="en-US" kern="0" dirty="0">
                  <a:solidFill>
                    <a:prstClr val="black"/>
                  </a:solidFill>
                  <a:latin typeface="Calibri" panose="020F0502020204030204"/>
                </a:endParaRPr>
              </a:p>
            </p:txBody>
          </p:sp>
        </p:grpSp>
        <p:grpSp>
          <p:nvGrpSpPr>
            <p:cNvPr id="12" name="Group 11"/>
            <p:cNvGrpSpPr/>
            <p:nvPr/>
          </p:nvGrpSpPr>
          <p:grpSpPr>
            <a:xfrm>
              <a:off x="7729929" y="171141"/>
              <a:ext cx="5996554" cy="5778500"/>
              <a:chOff x="3712782" y="171141"/>
              <a:chExt cx="5996554" cy="5778500"/>
            </a:xfrm>
          </p:grpSpPr>
          <p:sp>
            <p:nvSpPr>
              <p:cNvPr id="13" name="Oval 12"/>
              <p:cNvSpPr/>
              <p:nvPr/>
            </p:nvSpPr>
            <p:spPr>
              <a:xfrm>
                <a:off x="3712782" y="171141"/>
                <a:ext cx="5996554" cy="5778500"/>
              </a:xfrm>
              <a:prstGeom prst="ellipse">
                <a:avLst/>
              </a:prstGeom>
              <a:solidFill>
                <a:srgbClr val="FFFF00">
                  <a:alpha val="25882"/>
                </a:srgbClr>
              </a:solidFill>
              <a:ln w="3175" cap="flat" cmpd="sng" algn="ctr">
                <a:solidFill>
                  <a:sysClr val="windowText" lastClr="000000"/>
                </a:solidFill>
                <a:prstDash val="solid"/>
                <a:miter lim="800000"/>
              </a:ln>
              <a:effectLst/>
            </p:spPr>
            <p:txBody>
              <a:bodyPr rtlCol="0" anchor="ctr"/>
              <a:lstStyle/>
              <a:p>
                <a:pPr algn="ctr">
                  <a:defRPr/>
                </a:pPr>
                <a:endParaRPr lang="en-GB" sz="1350" kern="0" dirty="0">
                  <a:solidFill>
                    <a:prstClr val="white"/>
                  </a:solidFill>
                  <a:latin typeface="Calibri" panose="020F0502020204030204"/>
                </a:endParaRPr>
              </a:p>
            </p:txBody>
          </p:sp>
          <p:grpSp>
            <p:nvGrpSpPr>
              <p:cNvPr id="14" name="Group 13"/>
              <p:cNvGrpSpPr/>
              <p:nvPr/>
            </p:nvGrpSpPr>
            <p:grpSpPr>
              <a:xfrm>
                <a:off x="6365695" y="2969114"/>
                <a:ext cx="2756764" cy="319113"/>
                <a:chOff x="6365695" y="2969114"/>
                <a:chExt cx="2756764" cy="319113"/>
              </a:xfrm>
            </p:grpSpPr>
            <p:grpSp>
              <p:nvGrpSpPr>
                <p:cNvPr id="16" name="Group 15"/>
                <p:cNvGrpSpPr/>
                <p:nvPr/>
              </p:nvGrpSpPr>
              <p:grpSpPr>
                <a:xfrm rot="10800000">
                  <a:off x="6365695" y="2984768"/>
                  <a:ext cx="599300" cy="303459"/>
                  <a:chOff x="5181598" y="4147450"/>
                  <a:chExt cx="4732422" cy="2093708"/>
                </a:xfrm>
                <a:solidFill>
                  <a:sysClr val="window" lastClr="FFFFFF"/>
                </a:solidFill>
              </p:grpSpPr>
              <p:sp>
                <p:nvSpPr>
                  <p:cNvPr id="34" name="Rectangle 33"/>
                  <p:cNvSpPr/>
                  <p:nvPr/>
                </p:nvSpPr>
                <p:spPr>
                  <a:xfrm>
                    <a:off x="5181598" y="4402987"/>
                    <a:ext cx="4572002" cy="1613760"/>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35" name="Rectangle 34"/>
                  <p:cNvSpPr/>
                  <p:nvPr/>
                </p:nvSpPr>
                <p:spPr>
                  <a:xfrm>
                    <a:off x="5342021" y="4539915"/>
                    <a:ext cx="2775284" cy="1331495"/>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36" name="Trapezoid 35"/>
                  <p:cNvSpPr/>
                  <p:nvPr/>
                </p:nvSpPr>
                <p:spPr>
                  <a:xfrm>
                    <a:off x="5342021" y="4394576"/>
                    <a:ext cx="2775284" cy="145337"/>
                  </a:xfrm>
                  <a:prstGeom prst="trapezoid">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37" name="Trapezoid 36"/>
                  <p:cNvSpPr/>
                  <p:nvPr/>
                </p:nvSpPr>
                <p:spPr>
                  <a:xfrm rot="10800000">
                    <a:off x="5342021" y="5879820"/>
                    <a:ext cx="2775284" cy="145337"/>
                  </a:xfrm>
                  <a:prstGeom prst="trapezoid">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38" name="Rectangle 37"/>
                  <p:cNvSpPr/>
                  <p:nvPr/>
                </p:nvSpPr>
                <p:spPr>
                  <a:xfrm>
                    <a:off x="8277728" y="4411400"/>
                    <a:ext cx="465220" cy="1605347"/>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39" name="Trapezoid 38"/>
                  <p:cNvSpPr/>
                  <p:nvPr/>
                </p:nvSpPr>
                <p:spPr>
                  <a:xfrm rot="5400000">
                    <a:off x="8039281" y="5137336"/>
                    <a:ext cx="1605348" cy="153477"/>
                  </a:xfrm>
                  <a:prstGeom prst="trapezoid">
                    <a:avLst/>
                  </a:prstGeom>
                  <a:solidFill>
                    <a:sysClr val="window" lastClr="FFFFFF">
                      <a:lumMod val="75000"/>
                    </a:sysClr>
                  </a:solid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40" name="Trapezoid 39"/>
                  <p:cNvSpPr/>
                  <p:nvPr/>
                </p:nvSpPr>
                <p:spPr>
                  <a:xfrm rot="5400000">
                    <a:off x="8745668" y="4719882"/>
                    <a:ext cx="1348321" cy="988383"/>
                  </a:xfrm>
                  <a:prstGeom prst="trapezoid">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41" name="Rounded Rectangle 40"/>
                  <p:cNvSpPr/>
                  <p:nvPr/>
                </p:nvSpPr>
                <p:spPr>
                  <a:xfrm>
                    <a:off x="5335078" y="5719399"/>
                    <a:ext cx="914400" cy="352926"/>
                  </a:xfrm>
                  <a:prstGeom prst="roundRect">
                    <a:avLst/>
                  </a:prstGeom>
                  <a:solidFill>
                    <a:sysClr val="windowText" lastClr="000000"/>
                  </a:solid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42" name="Rectangle 41"/>
                  <p:cNvSpPr/>
                  <p:nvPr/>
                </p:nvSpPr>
                <p:spPr>
                  <a:xfrm>
                    <a:off x="5599771" y="6016746"/>
                    <a:ext cx="945408" cy="216000"/>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43" name="Rectangle 42"/>
                  <p:cNvSpPr/>
                  <p:nvPr/>
                </p:nvSpPr>
                <p:spPr>
                  <a:xfrm>
                    <a:off x="5634600" y="4195681"/>
                    <a:ext cx="945408" cy="216000"/>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44" name="Rectangle 43"/>
                  <p:cNvSpPr/>
                  <p:nvPr/>
                </p:nvSpPr>
                <p:spPr>
                  <a:xfrm>
                    <a:off x="8678780" y="4147450"/>
                    <a:ext cx="945408" cy="216000"/>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45" name="Rectangle 44"/>
                  <p:cNvSpPr/>
                  <p:nvPr/>
                </p:nvSpPr>
                <p:spPr>
                  <a:xfrm>
                    <a:off x="8678780" y="6025158"/>
                    <a:ext cx="945408" cy="216000"/>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46" name="Rectangle 45"/>
                  <p:cNvSpPr/>
                  <p:nvPr/>
                </p:nvSpPr>
                <p:spPr>
                  <a:xfrm>
                    <a:off x="7193090" y="5864343"/>
                    <a:ext cx="831614" cy="207982"/>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47" name="Rectangle 46"/>
                  <p:cNvSpPr/>
                  <p:nvPr/>
                </p:nvSpPr>
                <p:spPr>
                  <a:xfrm>
                    <a:off x="6705602" y="5864341"/>
                    <a:ext cx="487488" cy="207984"/>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48" name="Rectangle 47"/>
                  <p:cNvSpPr/>
                  <p:nvPr/>
                </p:nvSpPr>
                <p:spPr>
                  <a:xfrm>
                    <a:off x="5342020" y="4636793"/>
                    <a:ext cx="2611753" cy="478930"/>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49" name="Rectangle 48"/>
                  <p:cNvSpPr/>
                  <p:nvPr/>
                </p:nvSpPr>
                <p:spPr>
                  <a:xfrm>
                    <a:off x="5372099" y="5243957"/>
                    <a:ext cx="2581674" cy="467031"/>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grpSp>
            <p:grpSp>
              <p:nvGrpSpPr>
                <p:cNvPr id="17" name="Group 16"/>
                <p:cNvGrpSpPr/>
                <p:nvPr/>
              </p:nvGrpSpPr>
              <p:grpSpPr>
                <a:xfrm rot="10800000">
                  <a:off x="8523159" y="2969114"/>
                  <a:ext cx="599300" cy="303459"/>
                  <a:chOff x="5181598" y="4147450"/>
                  <a:chExt cx="4732422" cy="2093708"/>
                </a:xfrm>
                <a:solidFill>
                  <a:sysClr val="window" lastClr="FFFFFF"/>
                </a:solidFill>
              </p:grpSpPr>
              <p:sp>
                <p:nvSpPr>
                  <p:cNvPr id="18" name="Rectangle 17"/>
                  <p:cNvSpPr/>
                  <p:nvPr/>
                </p:nvSpPr>
                <p:spPr>
                  <a:xfrm>
                    <a:off x="5181598" y="4402987"/>
                    <a:ext cx="4572002" cy="1613760"/>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19" name="Rectangle 18"/>
                  <p:cNvSpPr/>
                  <p:nvPr/>
                </p:nvSpPr>
                <p:spPr>
                  <a:xfrm>
                    <a:off x="5342021" y="4539915"/>
                    <a:ext cx="2775284" cy="1331495"/>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20" name="Trapezoid 19"/>
                  <p:cNvSpPr/>
                  <p:nvPr/>
                </p:nvSpPr>
                <p:spPr>
                  <a:xfrm>
                    <a:off x="5342021" y="4394576"/>
                    <a:ext cx="2775284" cy="145337"/>
                  </a:xfrm>
                  <a:prstGeom prst="trapezoid">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21" name="Trapezoid 20"/>
                  <p:cNvSpPr/>
                  <p:nvPr/>
                </p:nvSpPr>
                <p:spPr>
                  <a:xfrm rot="10800000">
                    <a:off x="5342021" y="5879820"/>
                    <a:ext cx="2775284" cy="145337"/>
                  </a:xfrm>
                  <a:prstGeom prst="trapezoid">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22" name="Rectangle 21"/>
                  <p:cNvSpPr/>
                  <p:nvPr/>
                </p:nvSpPr>
                <p:spPr>
                  <a:xfrm>
                    <a:off x="8277728" y="4411400"/>
                    <a:ext cx="465220" cy="1605347"/>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23" name="Trapezoid 22"/>
                  <p:cNvSpPr/>
                  <p:nvPr/>
                </p:nvSpPr>
                <p:spPr>
                  <a:xfrm rot="5400000">
                    <a:off x="8039281" y="5137336"/>
                    <a:ext cx="1605348" cy="153477"/>
                  </a:xfrm>
                  <a:prstGeom prst="trapezoid">
                    <a:avLst/>
                  </a:prstGeom>
                  <a:solidFill>
                    <a:sysClr val="window" lastClr="FFFFFF">
                      <a:lumMod val="75000"/>
                    </a:sysClr>
                  </a:solid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24" name="Trapezoid 23"/>
                  <p:cNvSpPr/>
                  <p:nvPr/>
                </p:nvSpPr>
                <p:spPr>
                  <a:xfrm rot="5400000">
                    <a:off x="8745668" y="4719882"/>
                    <a:ext cx="1348321" cy="988383"/>
                  </a:xfrm>
                  <a:prstGeom prst="trapezoid">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25" name="Rounded Rectangle 24"/>
                  <p:cNvSpPr/>
                  <p:nvPr/>
                </p:nvSpPr>
                <p:spPr>
                  <a:xfrm>
                    <a:off x="5335078" y="5719399"/>
                    <a:ext cx="914400" cy="352926"/>
                  </a:xfrm>
                  <a:prstGeom prst="roundRect">
                    <a:avLst/>
                  </a:prstGeom>
                  <a:solidFill>
                    <a:sysClr val="windowText" lastClr="000000"/>
                  </a:solid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26" name="Rectangle 25"/>
                  <p:cNvSpPr/>
                  <p:nvPr/>
                </p:nvSpPr>
                <p:spPr>
                  <a:xfrm>
                    <a:off x="5599771" y="6016746"/>
                    <a:ext cx="945408" cy="216000"/>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27" name="Rectangle 26"/>
                  <p:cNvSpPr/>
                  <p:nvPr/>
                </p:nvSpPr>
                <p:spPr>
                  <a:xfrm>
                    <a:off x="5634600" y="4195681"/>
                    <a:ext cx="945408" cy="216000"/>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28" name="Rectangle 27"/>
                  <p:cNvSpPr/>
                  <p:nvPr/>
                </p:nvSpPr>
                <p:spPr>
                  <a:xfrm>
                    <a:off x="8678780" y="4147450"/>
                    <a:ext cx="945408" cy="216000"/>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29" name="Rectangle 28"/>
                  <p:cNvSpPr/>
                  <p:nvPr/>
                </p:nvSpPr>
                <p:spPr>
                  <a:xfrm>
                    <a:off x="8678780" y="6025158"/>
                    <a:ext cx="945408" cy="216000"/>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30" name="Rectangle 29"/>
                  <p:cNvSpPr/>
                  <p:nvPr/>
                </p:nvSpPr>
                <p:spPr>
                  <a:xfrm>
                    <a:off x="7193090" y="5864343"/>
                    <a:ext cx="831614" cy="207982"/>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31" name="Rectangle 30"/>
                  <p:cNvSpPr/>
                  <p:nvPr/>
                </p:nvSpPr>
                <p:spPr>
                  <a:xfrm>
                    <a:off x="6705602" y="5864341"/>
                    <a:ext cx="487488" cy="207984"/>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32" name="Rectangle 31"/>
                  <p:cNvSpPr/>
                  <p:nvPr/>
                </p:nvSpPr>
                <p:spPr>
                  <a:xfrm>
                    <a:off x="5342020" y="4636793"/>
                    <a:ext cx="2611753" cy="478930"/>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33" name="Rectangle 32"/>
                  <p:cNvSpPr/>
                  <p:nvPr/>
                </p:nvSpPr>
                <p:spPr>
                  <a:xfrm>
                    <a:off x="5372099" y="5243957"/>
                    <a:ext cx="2581674" cy="467031"/>
                  </a:xfrm>
                  <a:prstGeom prst="rect">
                    <a:avLst/>
                  </a:prstGeom>
                  <a:grpFill/>
                  <a:ln w="3175" cap="flat" cmpd="sng" algn="ctr">
                    <a:solidFill>
                      <a:sysClr val="windowText" lastClr="000000"/>
                    </a:solid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grpSp>
          </p:grpSp>
          <p:sp>
            <p:nvSpPr>
              <p:cNvPr id="15" name="Rectangle 14"/>
              <p:cNvSpPr/>
              <p:nvPr/>
            </p:nvSpPr>
            <p:spPr>
              <a:xfrm>
                <a:off x="6138765" y="4178300"/>
                <a:ext cx="1143000" cy="508000"/>
              </a:xfrm>
              <a:prstGeom prst="rect">
                <a:avLst/>
              </a:prstGeom>
              <a:solidFill>
                <a:sysClr val="window" lastClr="FFFFFF"/>
              </a:solidFill>
              <a:ln w="12700" cap="flat" cmpd="sng" algn="ctr">
                <a:solidFill>
                  <a:srgbClr val="00B050"/>
                </a:solidFill>
                <a:prstDash val="solid"/>
                <a:miter lim="800000"/>
              </a:ln>
              <a:effectLst/>
            </p:spPr>
            <p:txBody>
              <a:bodyPr rtlCol="0" anchor="ctr"/>
              <a:lstStyle/>
              <a:p>
                <a:pPr algn="ctr">
                  <a:defRPr/>
                </a:pPr>
                <a:r>
                  <a:rPr lang="fr-FR" kern="0" dirty="0">
                    <a:solidFill>
                      <a:prstClr val="black"/>
                    </a:solidFill>
                    <a:latin typeface="Calibri" panose="020F0502020204030204"/>
                  </a:rPr>
                  <a:t>ECM </a:t>
                </a:r>
                <a:r>
                  <a:rPr lang="fr-FR" kern="0" dirty="0" err="1">
                    <a:solidFill>
                      <a:prstClr val="black"/>
                    </a:solidFill>
                    <a:latin typeface="Calibri" panose="020F0502020204030204"/>
                  </a:rPr>
                  <a:t>vehicle</a:t>
                </a:r>
                <a:endParaRPr lang="en-US" kern="0" dirty="0">
                  <a:solidFill>
                    <a:prstClr val="black"/>
                  </a:solidFill>
                  <a:latin typeface="Calibri" panose="020F0502020204030204"/>
                </a:endParaRPr>
              </a:p>
            </p:txBody>
          </p:sp>
        </p:grpSp>
      </p:grpSp>
      <p:grpSp>
        <p:nvGrpSpPr>
          <p:cNvPr id="87" name="Group 86"/>
          <p:cNvGrpSpPr/>
          <p:nvPr/>
        </p:nvGrpSpPr>
        <p:grpSpPr>
          <a:xfrm>
            <a:off x="4025005" y="3430873"/>
            <a:ext cx="142629" cy="860368"/>
            <a:chOff x="2501003" y="2988425"/>
            <a:chExt cx="142629" cy="860368"/>
          </a:xfrm>
        </p:grpSpPr>
        <p:sp>
          <p:nvSpPr>
            <p:cNvPr id="88" name="Oval 87"/>
            <p:cNvSpPr/>
            <p:nvPr/>
          </p:nvSpPr>
          <p:spPr>
            <a:xfrm>
              <a:off x="2501003" y="2988425"/>
              <a:ext cx="142628" cy="140876"/>
            </a:xfrm>
            <a:prstGeom prst="ellipse">
              <a:avLst/>
            </a:prstGeom>
            <a:solidFill>
              <a:srgbClr val="00B050"/>
            </a:solidFill>
            <a:ln w="12700" cap="flat" cmpd="sng" algn="ctr">
              <a:solidFill>
                <a:srgbClr val="92D050"/>
              </a:solidFill>
              <a:prstDash val="solid"/>
              <a:miter lim="800000"/>
            </a:ln>
            <a:effectLst/>
          </p:spPr>
          <p:txBody>
            <a:bodyPr rtlCol="0" anchor="ctr"/>
            <a:lstStyle/>
            <a:p>
              <a:pPr algn="ctr">
                <a:defRPr/>
              </a:pPr>
              <a:endParaRPr lang="fr-FR" kern="0">
                <a:solidFill>
                  <a:prstClr val="white"/>
                </a:solidFill>
                <a:latin typeface="Calibri" panose="020F0502020204030204"/>
              </a:endParaRPr>
            </a:p>
          </p:txBody>
        </p:sp>
        <p:cxnSp>
          <p:nvCxnSpPr>
            <p:cNvPr id="89" name="Straight Arrow Connector 88"/>
            <p:cNvCxnSpPr/>
            <p:nvPr/>
          </p:nvCxnSpPr>
          <p:spPr>
            <a:xfrm flipH="1" flipV="1">
              <a:off x="2575630" y="3160585"/>
              <a:ext cx="68002" cy="688208"/>
            </a:xfrm>
            <a:prstGeom prst="straightConnector1">
              <a:avLst/>
            </a:prstGeom>
            <a:noFill/>
            <a:ln w="6350" cap="flat" cmpd="sng" algn="ctr">
              <a:solidFill>
                <a:srgbClr val="FF0000"/>
              </a:solidFill>
              <a:prstDash val="solid"/>
              <a:miter lim="800000"/>
              <a:tailEnd type="triangle"/>
            </a:ln>
            <a:effectLst/>
          </p:spPr>
        </p:cxnSp>
      </p:grpSp>
      <p:sp>
        <p:nvSpPr>
          <p:cNvPr id="90" name="Rectangle 89"/>
          <p:cNvSpPr/>
          <p:nvPr/>
        </p:nvSpPr>
        <p:spPr>
          <a:xfrm>
            <a:off x="3731029" y="4291242"/>
            <a:ext cx="918556" cy="444731"/>
          </a:xfrm>
          <a:prstGeom prst="rect">
            <a:avLst/>
          </a:prstGeom>
          <a:solidFill>
            <a:sysClr val="window" lastClr="FFFFFF"/>
          </a:solidFill>
          <a:ln w="12700" cap="flat" cmpd="sng" algn="ctr">
            <a:solidFill>
              <a:srgbClr val="FF0000"/>
            </a:solidFill>
            <a:prstDash val="solid"/>
            <a:miter lim="800000"/>
          </a:ln>
          <a:effectLst/>
        </p:spPr>
        <p:txBody>
          <a:bodyPr rtlCol="0" anchor="ctr"/>
          <a:lstStyle/>
          <a:p>
            <a:pPr algn="ctr">
              <a:defRPr/>
            </a:pPr>
            <a:r>
              <a:rPr lang="fr-FR" kern="0" dirty="0">
                <a:solidFill>
                  <a:srgbClr val="FF0000"/>
                </a:solidFill>
                <a:latin typeface="Calibri" panose="020F0502020204030204"/>
              </a:rPr>
              <a:t>RCIED</a:t>
            </a:r>
          </a:p>
        </p:txBody>
      </p:sp>
      <p:sp>
        <p:nvSpPr>
          <p:cNvPr id="4" name="Title 3">
            <a:extLst>
              <a:ext uri="{FF2B5EF4-FFF2-40B4-BE49-F238E27FC236}">
                <a16:creationId xmlns:a16="http://schemas.microsoft.com/office/drawing/2014/main" id="{2140C259-1F7F-22BF-621E-D27A8D8A726A}"/>
              </a:ext>
            </a:extLst>
          </p:cNvPr>
          <p:cNvSpPr>
            <a:spLocks noGrp="1"/>
          </p:cNvSpPr>
          <p:nvPr>
            <p:ph type="title"/>
          </p:nvPr>
        </p:nvSpPr>
        <p:spPr>
          <a:xfrm>
            <a:off x="901699" y="54532"/>
            <a:ext cx="10515600" cy="773087"/>
          </a:xfrm>
        </p:spPr>
        <p:txBody>
          <a:bodyPr>
            <a:normAutofit/>
          </a:bodyPr>
          <a:lstStyle/>
          <a:p>
            <a:r>
              <a:rPr lang="en-US" sz="3200" dirty="0">
                <a:solidFill>
                  <a:srgbClr val="0070C0"/>
                </a:solidFill>
                <a:latin typeface="Century Gothic" panose="020B0502020202020204" pitchFamily="34" charset="0"/>
              </a:rPr>
              <a:t>Search Equipment</a:t>
            </a:r>
          </a:p>
        </p:txBody>
      </p:sp>
    </p:spTree>
    <p:extLst>
      <p:ext uri="{BB962C8B-B14F-4D97-AF65-F5344CB8AC3E}">
        <p14:creationId xmlns:p14="http://schemas.microsoft.com/office/powerpoint/2010/main" val="2372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3.7037E-6 L -1.52118 -0.00278 " pathEditMode="relative" rAng="0" ptsTypes="AA">
                                      <p:cBhvr>
                                        <p:cTn id="6" dur="5000" fill="hold"/>
                                        <p:tgtEl>
                                          <p:spTgt spid="10"/>
                                        </p:tgtEl>
                                        <p:attrNameLst>
                                          <p:attrName>ppt_x</p:attrName>
                                          <p:attrName>ppt_y</p:attrName>
                                        </p:attrNameLst>
                                      </p:cBhvr>
                                      <p:rCtr x="-76059"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D1E299A-AE89-BC48-B5D8-8E8E729E9F49}"/>
              </a:ext>
            </a:extLst>
          </p:cNvPr>
          <p:cNvSpPr txBox="1"/>
          <p:nvPr/>
        </p:nvSpPr>
        <p:spPr>
          <a:xfrm>
            <a:off x="1169774" y="807906"/>
            <a:ext cx="8646243" cy="904863"/>
          </a:xfrm>
          <a:prstGeom prst="rect">
            <a:avLst/>
          </a:prstGeom>
          <a:noFill/>
        </p:spPr>
        <p:txBody>
          <a:bodyPr wrap="square" rtlCol="0">
            <a:spAutoFit/>
          </a:bodyPr>
          <a:lstStyle/>
          <a:p>
            <a:pPr>
              <a:spcBef>
                <a:spcPct val="20000"/>
              </a:spcBef>
              <a:defRPr/>
            </a:pPr>
            <a:r>
              <a:rPr lang="en-US" sz="2400" b="1" dirty="0">
                <a:solidFill>
                  <a:prstClr val="black"/>
                </a:solidFill>
                <a:latin typeface="Century Gothic" panose="020B0502020202020204" pitchFamily="34" charset="0"/>
                <a:cs typeface="Arial" panose="020B0604020202020204" pitchFamily="34" charset="0"/>
              </a:rPr>
              <a:t>Air and Aviation Support – UAS</a:t>
            </a:r>
          </a:p>
          <a:p>
            <a:pPr marL="457200" indent="-457200">
              <a:spcBef>
                <a:spcPct val="20000"/>
              </a:spcBef>
              <a:buFont typeface="Arial" panose="020B0604020202020204" pitchFamily="34" charset="0"/>
              <a:buChar char="•"/>
              <a:defRPr/>
            </a:pPr>
            <a:endParaRPr lang="en-US" sz="2400" dirty="0">
              <a:solidFill>
                <a:prstClr val="black"/>
              </a:solidFill>
              <a:latin typeface="Century Gothic" panose="020B0502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17F18A9-8931-5A6F-EBE9-CA12B04273A8}"/>
              </a:ext>
            </a:extLst>
          </p:cNvPr>
          <p:cNvSpPr txBox="1"/>
          <p:nvPr/>
        </p:nvSpPr>
        <p:spPr>
          <a:xfrm>
            <a:off x="1212379" y="3470731"/>
            <a:ext cx="9722164" cy="1717393"/>
          </a:xfrm>
          <a:prstGeom prst="rect">
            <a:avLst/>
          </a:prstGeom>
          <a:noFill/>
        </p:spPr>
        <p:txBody>
          <a:bodyPr wrap="square" rtlCol="0">
            <a:spAutoFit/>
          </a:bodyPr>
          <a:lstStyle/>
          <a:p>
            <a:pPr marL="457200"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UAS assets vary considerably in size. This affects range, endurance and sensors. </a:t>
            </a:r>
          </a:p>
          <a:p>
            <a:pPr marL="457200"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May be used as a tool to support search operations</a:t>
            </a:r>
          </a:p>
          <a:p>
            <a:pPr marL="457200"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Require planning in advance</a:t>
            </a:r>
          </a:p>
        </p:txBody>
      </p:sp>
      <p:pic>
        <p:nvPicPr>
          <p:cNvPr id="2" name="Picture 1">
            <a:extLst>
              <a:ext uri="{FF2B5EF4-FFF2-40B4-BE49-F238E27FC236}">
                <a16:creationId xmlns:a16="http://schemas.microsoft.com/office/drawing/2014/main" id="{5A8DFD11-038B-591C-1564-1FDA8D1A5D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7847" y="1339197"/>
            <a:ext cx="3479964" cy="2015479"/>
          </a:xfrm>
          <a:prstGeom prst="rect">
            <a:avLst/>
          </a:prstGeom>
        </p:spPr>
      </p:pic>
      <p:pic>
        <p:nvPicPr>
          <p:cNvPr id="5" name="Picture 4">
            <a:extLst>
              <a:ext uri="{FF2B5EF4-FFF2-40B4-BE49-F238E27FC236}">
                <a16:creationId xmlns:a16="http://schemas.microsoft.com/office/drawing/2014/main" id="{9D1CC131-6F4A-6D78-0256-850084FDB4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53001" y="1333415"/>
            <a:ext cx="2881097" cy="2006021"/>
          </a:xfrm>
          <a:prstGeom prst="rect">
            <a:avLst/>
          </a:prstGeom>
        </p:spPr>
      </p:pic>
      <p:pic>
        <p:nvPicPr>
          <p:cNvPr id="7" name="Picture 6">
            <a:extLst>
              <a:ext uri="{FF2B5EF4-FFF2-40B4-BE49-F238E27FC236}">
                <a16:creationId xmlns:a16="http://schemas.microsoft.com/office/drawing/2014/main" id="{317D2E08-EFA5-6028-EE23-3F5D38C090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84595" y="1333415"/>
            <a:ext cx="3009559" cy="2006022"/>
          </a:xfrm>
          <a:prstGeom prst="rect">
            <a:avLst/>
          </a:prstGeom>
        </p:spPr>
      </p:pic>
      <p:sp>
        <p:nvSpPr>
          <p:cNvPr id="11" name="Title 3">
            <a:extLst>
              <a:ext uri="{FF2B5EF4-FFF2-40B4-BE49-F238E27FC236}">
                <a16:creationId xmlns:a16="http://schemas.microsoft.com/office/drawing/2014/main" id="{77A1BC0B-2C64-6E1A-06E8-6A1CD971B86F}"/>
              </a:ext>
            </a:extLst>
          </p:cNvPr>
          <p:cNvSpPr>
            <a:spLocks noGrp="1"/>
          </p:cNvSpPr>
          <p:nvPr>
            <p:ph type="title"/>
          </p:nvPr>
        </p:nvSpPr>
        <p:spPr>
          <a:xfrm>
            <a:off x="901699" y="54532"/>
            <a:ext cx="10515600" cy="773087"/>
          </a:xfrm>
        </p:spPr>
        <p:txBody>
          <a:bodyPr>
            <a:normAutofit/>
          </a:bodyPr>
          <a:lstStyle/>
          <a:p>
            <a:r>
              <a:rPr lang="en-US" sz="3200" dirty="0">
                <a:solidFill>
                  <a:srgbClr val="0070C0"/>
                </a:solidFill>
                <a:latin typeface="Century Gothic" panose="020B0502020202020204" pitchFamily="34" charset="0"/>
              </a:rPr>
              <a:t>Search Equipment</a:t>
            </a:r>
          </a:p>
        </p:txBody>
      </p:sp>
    </p:spTree>
    <p:extLst>
      <p:ext uri="{BB962C8B-B14F-4D97-AF65-F5344CB8AC3E}">
        <p14:creationId xmlns:p14="http://schemas.microsoft.com/office/powerpoint/2010/main" val="26222814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C69E0FF-6625-7043-81B4-5AF001918E42}"/>
              </a:ext>
            </a:extLst>
          </p:cNvPr>
          <p:cNvSpPr txBox="1"/>
          <p:nvPr/>
        </p:nvSpPr>
        <p:spPr>
          <a:xfrm>
            <a:off x="1221836" y="843735"/>
            <a:ext cx="8870950" cy="3933384"/>
          </a:xfrm>
          <a:prstGeom prst="rect">
            <a:avLst/>
          </a:prstGeom>
          <a:noFill/>
        </p:spPr>
        <p:txBody>
          <a:bodyPr wrap="square" rtlCol="0">
            <a:spAutoFit/>
          </a:bodyPr>
          <a:lstStyle/>
          <a:p>
            <a:pPr>
              <a:spcBef>
                <a:spcPct val="20000"/>
              </a:spcBef>
              <a:defRPr/>
            </a:pPr>
            <a:r>
              <a:rPr lang="en-US" sz="2400" b="1" dirty="0">
                <a:solidFill>
                  <a:prstClr val="black"/>
                </a:solidFill>
                <a:latin typeface="Century Gothic" panose="020B0502020202020204" pitchFamily="34" charset="0"/>
                <a:cs typeface="Arial" panose="020B0604020202020204" pitchFamily="34" charset="0"/>
              </a:rPr>
              <a:t>Search – Explosive Detection Dogs</a:t>
            </a:r>
          </a:p>
          <a:p>
            <a:pPr>
              <a:spcBef>
                <a:spcPct val="20000"/>
              </a:spcBef>
              <a:defRPr/>
            </a:pPr>
            <a:endParaRPr lang="en-US" sz="2400" b="1" dirty="0">
              <a:solidFill>
                <a:prstClr val="black"/>
              </a:solidFill>
              <a:latin typeface="Century Gothic" panose="020B0502020202020204" pitchFamily="34" charset="0"/>
              <a:cs typeface="Arial" panose="020B0604020202020204" pitchFamily="34" charset="0"/>
            </a:endParaRPr>
          </a:p>
          <a:p>
            <a:pPr marL="457200"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Explosive Detection Dogs (EDD) trained to locate and correctly indicate explosive substances</a:t>
            </a:r>
          </a:p>
          <a:p>
            <a:pPr marL="457200"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Target active threats</a:t>
            </a:r>
          </a:p>
          <a:p>
            <a:pPr marL="457200"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Considerations:</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Handler + Dog</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Special support required</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E</a:t>
            </a:r>
            <a:r>
              <a:rPr lang="en-US" sz="2400" dirty="0" err="1">
                <a:solidFill>
                  <a:prstClr val="black"/>
                </a:solidFill>
                <a:latin typeface="Century Gothic" panose="020B0502020202020204" pitchFamily="34" charset="0"/>
                <a:cs typeface="Arial" panose="020B0604020202020204" pitchFamily="34" charset="0"/>
              </a:rPr>
              <a:t>arly</a:t>
            </a:r>
            <a:r>
              <a:rPr lang="en-US" sz="2400" dirty="0">
                <a:solidFill>
                  <a:prstClr val="black"/>
                </a:solidFill>
                <a:latin typeface="Century Gothic" panose="020B0502020202020204" pitchFamily="34" charset="0"/>
                <a:cs typeface="Arial" panose="020B0604020202020204" pitchFamily="34" charset="0"/>
              </a:rPr>
              <a:t> planning </a:t>
            </a:r>
          </a:p>
        </p:txBody>
      </p:sp>
      <p:pic>
        <p:nvPicPr>
          <p:cNvPr id="9" name="Picture 8">
            <a:extLst>
              <a:ext uri="{FF2B5EF4-FFF2-40B4-BE49-F238E27FC236}">
                <a16:creationId xmlns:a16="http://schemas.microsoft.com/office/drawing/2014/main" id="{827836C9-CF06-6500-2AD4-6AB68E27F7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1194" y="2608554"/>
            <a:ext cx="5038970" cy="2918404"/>
          </a:xfrm>
          <a:prstGeom prst="rect">
            <a:avLst/>
          </a:prstGeom>
        </p:spPr>
      </p:pic>
      <p:sp>
        <p:nvSpPr>
          <p:cNvPr id="4" name="Title 3">
            <a:extLst>
              <a:ext uri="{FF2B5EF4-FFF2-40B4-BE49-F238E27FC236}">
                <a16:creationId xmlns:a16="http://schemas.microsoft.com/office/drawing/2014/main" id="{91C44E5E-FDC3-C977-CADB-D7AF6E3C3102}"/>
              </a:ext>
            </a:extLst>
          </p:cNvPr>
          <p:cNvSpPr>
            <a:spLocks noGrp="1"/>
          </p:cNvSpPr>
          <p:nvPr>
            <p:ph type="title"/>
          </p:nvPr>
        </p:nvSpPr>
        <p:spPr>
          <a:xfrm>
            <a:off x="901699" y="54532"/>
            <a:ext cx="10515600" cy="773087"/>
          </a:xfrm>
        </p:spPr>
        <p:txBody>
          <a:bodyPr>
            <a:normAutofit/>
          </a:bodyPr>
          <a:lstStyle/>
          <a:p>
            <a:r>
              <a:rPr lang="en-US" sz="3200" dirty="0">
                <a:solidFill>
                  <a:srgbClr val="0070C0"/>
                </a:solidFill>
                <a:latin typeface="Century Gothic" panose="020B0502020202020204" pitchFamily="34" charset="0"/>
              </a:rPr>
              <a:t>Search Equipment</a:t>
            </a:r>
          </a:p>
        </p:txBody>
      </p:sp>
    </p:spTree>
    <p:extLst>
      <p:ext uri="{BB962C8B-B14F-4D97-AF65-F5344CB8AC3E}">
        <p14:creationId xmlns:p14="http://schemas.microsoft.com/office/powerpoint/2010/main" val="35155643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C69E0FF-6625-7043-81B4-5AF001918E42}"/>
              </a:ext>
            </a:extLst>
          </p:cNvPr>
          <p:cNvSpPr txBox="1"/>
          <p:nvPr/>
        </p:nvSpPr>
        <p:spPr>
          <a:xfrm>
            <a:off x="1221836" y="843736"/>
            <a:ext cx="8870950" cy="3564053"/>
          </a:xfrm>
          <a:prstGeom prst="rect">
            <a:avLst/>
          </a:prstGeom>
          <a:noFill/>
        </p:spPr>
        <p:txBody>
          <a:bodyPr wrap="square" rtlCol="0">
            <a:spAutoFit/>
          </a:bodyPr>
          <a:lstStyle/>
          <a:p>
            <a:pPr>
              <a:spcBef>
                <a:spcPct val="20000"/>
              </a:spcBef>
              <a:defRPr/>
            </a:pPr>
            <a:r>
              <a:rPr lang="en-US" sz="2400" b="1" dirty="0">
                <a:solidFill>
                  <a:prstClr val="black"/>
                </a:solidFill>
                <a:latin typeface="Century Gothic" panose="020B0502020202020204" pitchFamily="34" charset="0"/>
                <a:cs typeface="Arial" panose="020B0604020202020204" pitchFamily="34" charset="0"/>
              </a:rPr>
              <a:t>Search – Explosive Detection Dogs</a:t>
            </a:r>
          </a:p>
          <a:p>
            <a:pPr>
              <a:spcBef>
                <a:spcPct val="20000"/>
              </a:spcBef>
              <a:defRPr/>
            </a:pPr>
            <a:endParaRPr lang="en-US" sz="2400" b="1" dirty="0">
              <a:solidFill>
                <a:prstClr val="black"/>
              </a:solidFill>
              <a:latin typeface="Century Gothic" panose="020B0502020202020204" pitchFamily="34" charset="0"/>
              <a:cs typeface="Arial" panose="020B0604020202020204" pitchFamily="34" charset="0"/>
            </a:endParaRPr>
          </a:p>
          <a:p>
            <a:pPr marL="457200"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Limitations:</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Time</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Wind</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Rain</a:t>
            </a:r>
          </a:p>
          <a:p>
            <a:pPr marL="914400" lvl="1" indent="-457200">
              <a:spcBef>
                <a:spcPct val="20000"/>
              </a:spcBef>
              <a:buFont typeface="Arial" panose="020B0604020202020204" pitchFamily="34" charset="0"/>
              <a:buChar char="•"/>
              <a:defRPr/>
            </a:pPr>
            <a:r>
              <a:rPr lang="en-US" sz="2400" dirty="0">
                <a:solidFill>
                  <a:prstClr val="black"/>
                </a:solidFill>
                <a:latin typeface="Century Gothic" panose="020B0502020202020204" pitchFamily="34" charset="0"/>
                <a:cs typeface="Arial" panose="020B0604020202020204" pitchFamily="34" charset="0"/>
              </a:rPr>
              <a:t>Heat</a:t>
            </a:r>
          </a:p>
          <a:p>
            <a:pPr lvl="1">
              <a:spcBef>
                <a:spcPct val="20000"/>
              </a:spcBef>
              <a:defRPr/>
            </a:pPr>
            <a:endParaRPr lang="en-US" sz="2400" dirty="0">
              <a:solidFill>
                <a:prstClr val="black"/>
              </a:solidFill>
              <a:latin typeface="Century Gothic" panose="020B0502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27836C9-CF06-6500-2AD4-6AB68E27F7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1194" y="2608554"/>
            <a:ext cx="5038970" cy="2918404"/>
          </a:xfrm>
          <a:prstGeom prst="rect">
            <a:avLst/>
          </a:prstGeom>
        </p:spPr>
      </p:pic>
      <p:sp>
        <p:nvSpPr>
          <p:cNvPr id="4" name="Title 3">
            <a:extLst>
              <a:ext uri="{FF2B5EF4-FFF2-40B4-BE49-F238E27FC236}">
                <a16:creationId xmlns:a16="http://schemas.microsoft.com/office/drawing/2014/main" id="{1325798F-2044-019C-4EB6-FC39E12C4F0B}"/>
              </a:ext>
            </a:extLst>
          </p:cNvPr>
          <p:cNvSpPr>
            <a:spLocks noGrp="1"/>
          </p:cNvSpPr>
          <p:nvPr>
            <p:ph type="title"/>
          </p:nvPr>
        </p:nvSpPr>
        <p:spPr>
          <a:xfrm>
            <a:off x="901699" y="54532"/>
            <a:ext cx="10515600" cy="773087"/>
          </a:xfrm>
        </p:spPr>
        <p:txBody>
          <a:bodyPr>
            <a:normAutofit/>
          </a:bodyPr>
          <a:lstStyle/>
          <a:p>
            <a:r>
              <a:rPr lang="en-US" sz="3200" dirty="0">
                <a:solidFill>
                  <a:srgbClr val="0070C0"/>
                </a:solidFill>
                <a:latin typeface="Century Gothic" panose="020B0502020202020204" pitchFamily="34" charset="0"/>
              </a:rPr>
              <a:t>Search Equipment</a:t>
            </a:r>
          </a:p>
        </p:txBody>
      </p:sp>
    </p:spTree>
    <p:extLst>
      <p:ext uri="{BB962C8B-B14F-4D97-AF65-F5344CB8AC3E}">
        <p14:creationId xmlns:p14="http://schemas.microsoft.com/office/powerpoint/2010/main" val="7255139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4B1187D-746C-56FC-8F9D-0AFFB621C680}"/>
              </a:ext>
            </a:extLst>
          </p:cNvPr>
          <p:cNvSpPr>
            <a:spLocks noGrp="1"/>
          </p:cNvSpPr>
          <p:nvPr>
            <p:ph type="sldNum" sz="quarter" idx="12"/>
          </p:nvPr>
        </p:nvSpPr>
        <p:spPr/>
        <p:txBody>
          <a:bodyPr/>
          <a:lstStyle/>
          <a:p>
            <a:pPr>
              <a:defRPr/>
            </a:pPr>
            <a:fld id="{00864E57-7F14-417B-9F17-213495657584}" type="slidenum">
              <a:rPr lang="en-US">
                <a:solidFill>
                  <a:srgbClr val="000000"/>
                </a:solidFill>
                <a:latin typeface="Calibri"/>
              </a:rPr>
              <a:pPr>
                <a:defRPr/>
              </a:pPr>
              <a:t>59</a:t>
            </a:fld>
            <a:endParaRPr lang="en-US">
              <a:solidFill>
                <a:srgbClr val="000000"/>
              </a:solidFill>
              <a:latin typeface="Calibri"/>
            </a:endParaRPr>
          </a:p>
        </p:txBody>
      </p:sp>
      <p:pic>
        <p:nvPicPr>
          <p:cNvPr id="3" name="Picture 2" descr="A group of red flags in the dirt&#10;&#10;Description automatically generated">
            <a:extLst>
              <a:ext uri="{FF2B5EF4-FFF2-40B4-BE49-F238E27FC236}">
                <a16:creationId xmlns:a16="http://schemas.microsoft.com/office/drawing/2014/main" id="{277F8059-EAA6-3C18-80A4-BB64DAD74AA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26665" y="800100"/>
            <a:ext cx="9338671" cy="5257800"/>
          </a:xfrm>
          <a:prstGeom prst="rect">
            <a:avLst/>
          </a:prstGeom>
        </p:spPr>
      </p:pic>
      <p:pic>
        <p:nvPicPr>
          <p:cNvPr id="4" name="Picture 3">
            <a:extLst>
              <a:ext uri="{FF2B5EF4-FFF2-40B4-BE49-F238E27FC236}">
                <a16:creationId xmlns:a16="http://schemas.microsoft.com/office/drawing/2014/main" id="{982EC1C7-83B4-0AB2-304F-6DCA16EAD00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26664" y="6121400"/>
            <a:ext cx="1950244" cy="619125"/>
          </a:xfrm>
          <a:prstGeom prst="rect">
            <a:avLst/>
          </a:prstGeom>
        </p:spPr>
      </p:pic>
      <p:sp>
        <p:nvSpPr>
          <p:cNvPr id="6" name="TextBox 5">
            <a:extLst>
              <a:ext uri="{FF2B5EF4-FFF2-40B4-BE49-F238E27FC236}">
                <a16:creationId xmlns:a16="http://schemas.microsoft.com/office/drawing/2014/main" id="{52BD8CEB-40EC-A462-2780-C717C7F3F445}"/>
              </a:ext>
            </a:extLst>
          </p:cNvPr>
          <p:cNvSpPr txBox="1"/>
          <p:nvPr/>
        </p:nvSpPr>
        <p:spPr>
          <a:xfrm>
            <a:off x="3656655" y="162394"/>
            <a:ext cx="4878689" cy="542456"/>
          </a:xfrm>
          <a:prstGeom prst="rect">
            <a:avLst/>
          </a:prstGeom>
          <a:solidFill>
            <a:schemeClr val="lt1">
              <a:hueOff val="0"/>
              <a:satOff val="0"/>
              <a:lumOff val="0"/>
              <a:alpha val="64000"/>
            </a:schemeClr>
          </a:solidFill>
        </p:spPr>
        <p:txBody>
          <a:bodyPr wrap="square" rtlCol="0">
            <a:spAutoFit/>
          </a:bodyPr>
          <a:lstStyle/>
          <a:p>
            <a:pPr algn="ctr">
              <a:defRPr/>
            </a:pPr>
            <a:r>
              <a:rPr lang="en-US" sz="2925">
                <a:solidFill>
                  <a:srgbClr val="1F497D">
                    <a:lumMod val="60000"/>
                    <a:lumOff val="40000"/>
                  </a:srgbClr>
                </a:solidFill>
                <a:latin typeface="Century Gothic" panose="020B0502020202020204" pitchFamily="34" charset="0"/>
              </a:rPr>
              <a:t>Questions? </a:t>
            </a:r>
          </a:p>
        </p:txBody>
      </p:sp>
    </p:spTree>
    <p:extLst>
      <p:ext uri="{BB962C8B-B14F-4D97-AF65-F5344CB8AC3E}">
        <p14:creationId xmlns:p14="http://schemas.microsoft.com/office/powerpoint/2010/main" val="167736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2211" y="1418590"/>
            <a:ext cx="9877425" cy="4685431"/>
          </a:xfrm>
        </p:spPr>
        <p:txBody>
          <a:bodyPr/>
          <a:lstStyle/>
          <a:p>
            <a:pPr>
              <a:lnSpc>
                <a:spcPct val="150000"/>
              </a:lnSpc>
            </a:pPr>
            <a:r>
              <a:rPr lang="en-US" sz="2800" dirty="0">
                <a:cs typeface="Times New Roman" panose="02020603050405020304" pitchFamily="18" charset="0"/>
              </a:rPr>
              <a:t>Improvised Explosive Devices (IEDs)</a:t>
            </a:r>
          </a:p>
          <a:p>
            <a:pPr>
              <a:lnSpc>
                <a:spcPct val="150000"/>
              </a:lnSpc>
            </a:pPr>
            <a:r>
              <a:rPr lang="en-US" sz="2800" dirty="0">
                <a:cs typeface="Times New Roman" panose="02020603050405020304" pitchFamily="18" charset="0"/>
              </a:rPr>
              <a:t>Component parts for IEDs</a:t>
            </a:r>
          </a:p>
          <a:p>
            <a:pPr>
              <a:lnSpc>
                <a:spcPct val="150000"/>
              </a:lnSpc>
            </a:pPr>
            <a:r>
              <a:rPr lang="en-US" sz="2800" dirty="0">
                <a:cs typeface="Times New Roman" panose="02020603050405020304" pitchFamily="18" charset="0"/>
              </a:rPr>
              <a:t>Homemade Explosives (HME)</a:t>
            </a:r>
          </a:p>
          <a:p>
            <a:pPr>
              <a:lnSpc>
                <a:spcPct val="150000"/>
              </a:lnSpc>
            </a:pPr>
            <a:r>
              <a:rPr lang="en-US" sz="2800" dirty="0">
                <a:cs typeface="Times New Roman" panose="02020603050405020304" pitchFamily="18" charset="0"/>
              </a:rPr>
              <a:t>Weapons and munitions</a:t>
            </a:r>
          </a:p>
          <a:p>
            <a:pPr>
              <a:lnSpc>
                <a:spcPct val="150000"/>
              </a:lnSpc>
            </a:pPr>
            <a:r>
              <a:rPr lang="en-US" sz="2800" dirty="0">
                <a:cs typeface="Times New Roman" panose="02020603050405020304" pitchFamily="18" charset="0"/>
              </a:rPr>
              <a:t>Terrorist/criminal funding/large amounts of money </a:t>
            </a:r>
          </a:p>
          <a:p>
            <a:pPr>
              <a:lnSpc>
                <a:spcPct val="150000"/>
              </a:lnSpc>
            </a:pPr>
            <a:r>
              <a:rPr lang="en-US" sz="2800" dirty="0">
                <a:cs typeface="Times New Roman" panose="02020603050405020304" pitchFamily="18" charset="0"/>
              </a:rPr>
              <a:t>Terrorist/criminal propaganda: leaflets, pamphlets</a:t>
            </a:r>
          </a:p>
          <a:p>
            <a:endParaRPr lang="en-US" dirty="0"/>
          </a:p>
        </p:txBody>
      </p:sp>
      <p:sp>
        <p:nvSpPr>
          <p:cNvPr id="2" name="TextBox 1">
            <a:extLst>
              <a:ext uri="{FF2B5EF4-FFF2-40B4-BE49-F238E27FC236}">
                <a16:creationId xmlns:a16="http://schemas.microsoft.com/office/drawing/2014/main" id="{7B37C0EB-66D3-3B9D-16C3-A32B0ED2FBC1}"/>
              </a:ext>
            </a:extLst>
          </p:cNvPr>
          <p:cNvSpPr txBox="1"/>
          <p:nvPr/>
        </p:nvSpPr>
        <p:spPr>
          <a:xfrm>
            <a:off x="2806230" y="71096"/>
            <a:ext cx="6579540" cy="584775"/>
          </a:xfrm>
          <a:prstGeom prst="rect">
            <a:avLst/>
          </a:prstGeom>
          <a:noFill/>
        </p:spPr>
        <p:txBody>
          <a:bodyPr wrap="square">
            <a:spAutoFit/>
          </a:bodyPr>
          <a:lstStyle/>
          <a:p>
            <a:pPr algn="ctr">
              <a:defRPr/>
            </a:pPr>
            <a:r>
              <a:rPr lang="en-US" sz="3200" dirty="0">
                <a:solidFill>
                  <a:srgbClr val="4F81BC"/>
                </a:solidFill>
                <a:latin typeface="Century Gothic" panose="020B0502020202020204" pitchFamily="34" charset="0"/>
              </a:rPr>
              <a:t>What are we Searching For?</a:t>
            </a:r>
            <a:endParaRPr lang="en-GB" dirty="0">
              <a:solidFill>
                <a:prstClr val="black"/>
              </a:solidFill>
              <a:latin typeface="Calibri"/>
            </a:endParaRPr>
          </a:p>
        </p:txBody>
      </p:sp>
    </p:spTree>
    <p:extLst>
      <p:ext uri="{BB962C8B-B14F-4D97-AF65-F5344CB8AC3E}">
        <p14:creationId xmlns:p14="http://schemas.microsoft.com/office/powerpoint/2010/main" val="214449271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C7074-15AC-C5EE-4C6C-84860A493A1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B142B76-C8A0-B8AF-648A-56D52ACFC636}"/>
              </a:ext>
            </a:extLst>
          </p:cNvPr>
          <p:cNvSpPr>
            <a:spLocks noGrp="1"/>
          </p:cNvSpPr>
          <p:nvPr>
            <p:ph type="title"/>
          </p:nvPr>
        </p:nvSpPr>
        <p:spPr>
          <a:xfrm>
            <a:off x="838200" y="3042456"/>
            <a:ext cx="10515600" cy="773087"/>
          </a:xfrm>
        </p:spPr>
        <p:txBody>
          <a:bodyPr>
            <a:normAutofit/>
          </a:bodyPr>
          <a:lstStyle/>
          <a:p>
            <a:r>
              <a:rPr lang="en-US" dirty="0">
                <a:solidFill>
                  <a:srgbClr val="0070C0"/>
                </a:solidFill>
              </a:rPr>
              <a:t>Move to Search Equipment Demonstration</a:t>
            </a:r>
            <a:endParaRPr lang="en-US" sz="3200"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4110063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263" y="1387143"/>
            <a:ext cx="10168990" cy="4564478"/>
          </a:xfrm>
        </p:spPr>
        <p:txBody>
          <a:bodyPr>
            <a:normAutofit/>
          </a:bodyPr>
          <a:lstStyle/>
          <a:p>
            <a:pPr marL="0" indent="0" algn="ctr">
              <a:buNone/>
            </a:pPr>
            <a:r>
              <a:rPr lang="en-US" sz="3200" dirty="0"/>
              <a:t>Search is a key enabler, providing the means to shape and control the environment in which military assets are active or where there are security interests across the operational framework. Search can be broken down into two distinct elements: </a:t>
            </a:r>
            <a:r>
              <a:rPr lang="en-US" sz="3200" b="1" dirty="0"/>
              <a:t>Pre-emptive Search </a:t>
            </a:r>
            <a:r>
              <a:rPr lang="en-US" sz="3200" dirty="0"/>
              <a:t>and </a:t>
            </a:r>
            <a:r>
              <a:rPr lang="en-US" sz="3200" b="1" dirty="0"/>
              <a:t>Protective Search</a:t>
            </a:r>
            <a:r>
              <a:rPr lang="en-US" sz="3200" dirty="0"/>
              <a:t>.</a:t>
            </a:r>
          </a:p>
        </p:txBody>
      </p:sp>
      <p:sp>
        <p:nvSpPr>
          <p:cNvPr id="2" name="TextBox 1">
            <a:extLst>
              <a:ext uri="{FF2B5EF4-FFF2-40B4-BE49-F238E27FC236}">
                <a16:creationId xmlns:a16="http://schemas.microsoft.com/office/drawing/2014/main" id="{2381FB6A-FBF2-53AF-56E8-3DC548FA842F}"/>
              </a:ext>
            </a:extLst>
          </p:cNvPr>
          <p:cNvSpPr txBox="1"/>
          <p:nvPr/>
        </p:nvSpPr>
        <p:spPr>
          <a:xfrm>
            <a:off x="2806230" y="71096"/>
            <a:ext cx="6579540" cy="584775"/>
          </a:xfrm>
          <a:prstGeom prst="rect">
            <a:avLst/>
          </a:prstGeom>
          <a:noFill/>
        </p:spPr>
        <p:txBody>
          <a:bodyPr wrap="square">
            <a:spAutoFit/>
          </a:bodyPr>
          <a:lstStyle/>
          <a:p>
            <a:pPr algn="ctr">
              <a:defRPr/>
            </a:pPr>
            <a:r>
              <a:rPr lang="en-US" sz="3200" dirty="0">
                <a:solidFill>
                  <a:srgbClr val="4F81BC"/>
                </a:solidFill>
                <a:latin typeface="Century Gothic" panose="020B0502020202020204" pitchFamily="34" charset="0"/>
              </a:rPr>
              <a:t>Objectives of Search</a:t>
            </a:r>
            <a:endParaRPr lang="en-GB" dirty="0">
              <a:solidFill>
                <a:prstClr val="black"/>
              </a:solidFill>
              <a:latin typeface="Calibri"/>
            </a:endParaRPr>
          </a:p>
        </p:txBody>
      </p:sp>
    </p:spTree>
    <p:extLst>
      <p:ext uri="{BB962C8B-B14F-4D97-AF65-F5344CB8AC3E}">
        <p14:creationId xmlns:p14="http://schemas.microsoft.com/office/powerpoint/2010/main" val="1004336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2892" y="1559261"/>
            <a:ext cx="9492917" cy="4352255"/>
          </a:xfrm>
        </p:spPr>
        <p:txBody>
          <a:bodyPr>
            <a:normAutofit/>
          </a:bodyPr>
          <a:lstStyle/>
          <a:p>
            <a:pPr marL="0" indent="0">
              <a:lnSpc>
                <a:spcPct val="150000"/>
              </a:lnSpc>
              <a:buNone/>
            </a:pPr>
            <a:r>
              <a:rPr lang="en-US" sz="3200" b="1" dirty="0">
                <a:cs typeface="Times New Roman" panose="02020603050405020304" pitchFamily="18" charset="0"/>
              </a:rPr>
              <a:t>Pre-emptive Search</a:t>
            </a:r>
          </a:p>
          <a:p>
            <a:pPr marL="0" indent="0">
              <a:lnSpc>
                <a:spcPct val="150000"/>
              </a:lnSpc>
              <a:buNone/>
            </a:pPr>
            <a:r>
              <a:rPr lang="en-US" sz="3200" dirty="0">
                <a:cs typeface="Times New Roman" panose="02020603050405020304" pitchFamily="18" charset="0"/>
              </a:rPr>
              <a:t>•	Gain Intelligence </a:t>
            </a:r>
          </a:p>
          <a:p>
            <a:pPr marL="0" indent="0">
              <a:lnSpc>
                <a:spcPct val="150000"/>
              </a:lnSpc>
              <a:buNone/>
            </a:pPr>
            <a:r>
              <a:rPr lang="en-US" sz="3200" dirty="0">
                <a:cs typeface="Times New Roman" panose="02020603050405020304" pitchFamily="18" charset="0"/>
              </a:rPr>
              <a:t>•	Deny Resources and Opportunity</a:t>
            </a:r>
          </a:p>
          <a:p>
            <a:pPr marL="0" indent="0">
              <a:lnSpc>
                <a:spcPct val="150000"/>
              </a:lnSpc>
              <a:buNone/>
            </a:pPr>
            <a:r>
              <a:rPr lang="en-US" sz="3200" dirty="0">
                <a:cs typeface="Times New Roman" panose="02020603050405020304" pitchFamily="18" charset="0"/>
              </a:rPr>
              <a:t>•	Secure Material for Exploitation</a:t>
            </a:r>
          </a:p>
        </p:txBody>
      </p:sp>
      <p:sp>
        <p:nvSpPr>
          <p:cNvPr id="2" name="TextBox 1">
            <a:extLst>
              <a:ext uri="{FF2B5EF4-FFF2-40B4-BE49-F238E27FC236}">
                <a16:creationId xmlns:a16="http://schemas.microsoft.com/office/drawing/2014/main" id="{8437783A-13FB-BFCE-8980-39DDCA6EAA5B}"/>
              </a:ext>
            </a:extLst>
          </p:cNvPr>
          <p:cNvSpPr txBox="1"/>
          <p:nvPr/>
        </p:nvSpPr>
        <p:spPr>
          <a:xfrm>
            <a:off x="2806230" y="71096"/>
            <a:ext cx="6579540" cy="584775"/>
          </a:xfrm>
          <a:prstGeom prst="rect">
            <a:avLst/>
          </a:prstGeom>
          <a:noFill/>
        </p:spPr>
        <p:txBody>
          <a:bodyPr wrap="square">
            <a:spAutoFit/>
          </a:bodyPr>
          <a:lstStyle/>
          <a:p>
            <a:pPr algn="ctr">
              <a:defRPr/>
            </a:pPr>
            <a:r>
              <a:rPr lang="en-US" sz="3200" dirty="0">
                <a:solidFill>
                  <a:srgbClr val="4F81BC"/>
                </a:solidFill>
                <a:latin typeface="Century Gothic" panose="020B0502020202020204" pitchFamily="34" charset="0"/>
              </a:rPr>
              <a:t>Objectives of Search</a:t>
            </a:r>
            <a:endParaRPr lang="en-GB" dirty="0">
              <a:solidFill>
                <a:prstClr val="black"/>
              </a:solidFill>
              <a:latin typeface="Calibri"/>
            </a:endParaRPr>
          </a:p>
        </p:txBody>
      </p:sp>
    </p:spTree>
    <p:extLst>
      <p:ext uri="{BB962C8B-B14F-4D97-AF65-F5344CB8AC3E}">
        <p14:creationId xmlns:p14="http://schemas.microsoft.com/office/powerpoint/2010/main" val="3499363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CD34FD-6585-6BA0-7D2C-B4E2BC6480CA}"/>
              </a:ext>
            </a:extLst>
          </p:cNvPr>
          <p:cNvSpPr txBox="1"/>
          <p:nvPr/>
        </p:nvSpPr>
        <p:spPr>
          <a:xfrm>
            <a:off x="2806230" y="71096"/>
            <a:ext cx="6579540" cy="584775"/>
          </a:xfrm>
          <a:prstGeom prst="rect">
            <a:avLst/>
          </a:prstGeom>
          <a:noFill/>
        </p:spPr>
        <p:txBody>
          <a:bodyPr wrap="square">
            <a:spAutoFit/>
          </a:bodyPr>
          <a:lstStyle/>
          <a:p>
            <a:pPr algn="ctr">
              <a:defRPr/>
            </a:pPr>
            <a:r>
              <a:rPr lang="en-US" sz="3200" dirty="0">
                <a:solidFill>
                  <a:srgbClr val="4F81BC"/>
                </a:solidFill>
                <a:latin typeface="Century Gothic" panose="020B0502020202020204" pitchFamily="34" charset="0"/>
              </a:rPr>
              <a:t>Objectives of Search</a:t>
            </a:r>
            <a:endParaRPr lang="en-GB" dirty="0">
              <a:solidFill>
                <a:prstClr val="black"/>
              </a:solidFill>
              <a:latin typeface="Calibri"/>
            </a:endParaRPr>
          </a:p>
        </p:txBody>
      </p:sp>
      <p:sp>
        <p:nvSpPr>
          <p:cNvPr id="6" name="Content Placeholder 2">
            <a:extLst>
              <a:ext uri="{FF2B5EF4-FFF2-40B4-BE49-F238E27FC236}">
                <a16:creationId xmlns:a16="http://schemas.microsoft.com/office/drawing/2014/main" id="{83FE0466-61A4-8E41-D6D2-A5E0E0CD02E4}"/>
              </a:ext>
            </a:extLst>
          </p:cNvPr>
          <p:cNvSpPr>
            <a:spLocks noGrp="1"/>
          </p:cNvSpPr>
          <p:nvPr>
            <p:ph idx="1"/>
          </p:nvPr>
        </p:nvSpPr>
        <p:spPr>
          <a:xfrm>
            <a:off x="1512892" y="1559261"/>
            <a:ext cx="9492917" cy="4352255"/>
          </a:xfrm>
        </p:spPr>
        <p:txBody>
          <a:bodyPr>
            <a:normAutofit/>
          </a:bodyPr>
          <a:lstStyle/>
          <a:p>
            <a:pPr marL="0" indent="0">
              <a:lnSpc>
                <a:spcPct val="150000"/>
              </a:lnSpc>
              <a:buNone/>
            </a:pPr>
            <a:r>
              <a:rPr lang="en-US" sz="3200" b="1" dirty="0">
                <a:cs typeface="Times New Roman" panose="02020603050405020304" pitchFamily="18" charset="0"/>
              </a:rPr>
              <a:t>Protective Search</a:t>
            </a:r>
          </a:p>
          <a:p>
            <a:pPr marL="0" indent="0">
              <a:lnSpc>
                <a:spcPct val="150000"/>
              </a:lnSpc>
              <a:buNone/>
            </a:pPr>
            <a:r>
              <a:rPr lang="en-US" sz="3200" dirty="0">
                <a:cs typeface="Times New Roman" panose="02020603050405020304" pitchFamily="18" charset="0"/>
              </a:rPr>
              <a:t>•	Force Protection</a:t>
            </a:r>
          </a:p>
          <a:p>
            <a:pPr marL="0" indent="0">
              <a:lnSpc>
                <a:spcPct val="150000"/>
              </a:lnSpc>
              <a:buNone/>
            </a:pPr>
            <a:r>
              <a:rPr lang="en-US" sz="3200" dirty="0">
                <a:cs typeface="Times New Roman" panose="02020603050405020304" pitchFamily="18" charset="0"/>
              </a:rPr>
              <a:t>•	Protection of Pre-Planned Events</a:t>
            </a:r>
          </a:p>
          <a:p>
            <a:pPr marL="0" indent="0">
              <a:lnSpc>
                <a:spcPct val="150000"/>
              </a:lnSpc>
              <a:buNone/>
            </a:pPr>
            <a:r>
              <a:rPr lang="en-US" sz="3200" dirty="0">
                <a:cs typeface="Times New Roman" panose="02020603050405020304" pitchFamily="18" charset="0"/>
              </a:rPr>
              <a:t>•	Protection of Critical Infrastructure</a:t>
            </a:r>
          </a:p>
          <a:p>
            <a:pPr marL="0" indent="0">
              <a:lnSpc>
                <a:spcPct val="150000"/>
              </a:lnSpc>
              <a:buNone/>
            </a:pPr>
            <a:endParaRPr lang="en-US" sz="3200" dirty="0">
              <a:cs typeface="Times New Roman" panose="02020603050405020304" pitchFamily="18" charset="0"/>
            </a:endParaRPr>
          </a:p>
        </p:txBody>
      </p:sp>
    </p:spTree>
    <p:extLst>
      <p:ext uri="{BB962C8B-B14F-4D97-AF65-F5344CB8AC3E}">
        <p14:creationId xmlns:p14="http://schemas.microsoft.com/office/powerpoint/2010/main" val="4028616447"/>
      </p:ext>
    </p:extLst>
  </p:cSld>
  <p:clrMapOvr>
    <a:masterClrMapping/>
  </p:clrMapOvr>
  <p:transition/>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ffaef953-2cda-4d9d-b070-85228d2d3b5f">
      <Terms xmlns="http://schemas.microsoft.com/office/infopath/2007/PartnerControls"/>
    </lcf76f155ced4ddcb4097134ff3c332f>
    <_Flow_SignoffStatus xmlns="ffaef953-2cda-4d9d-b070-85228d2d3b5f" xsi:nil="true"/>
    <_x0023_ xmlns="ffaef953-2cda-4d9d-b070-85228d2d3b5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2591365DD56D4D8750E674CD62EF32" ma:contentTypeVersion="23" ma:contentTypeDescription="Create a new document." ma:contentTypeScope="" ma:versionID="c5f28d0370c2ddf175eb7151bd9e5876">
  <xsd:schema xmlns:xsd="http://www.w3.org/2001/XMLSchema" xmlns:xs="http://www.w3.org/2001/XMLSchema" xmlns:p="http://schemas.microsoft.com/office/2006/metadata/properties" xmlns:ns2="ffaef953-2cda-4d9d-b070-85228d2d3b5f" xmlns:ns3="756f3f7a-cc20-4157-bc78-ddc9769d8db6" xmlns:ns4="985ec44e-1bab-4c0b-9df0-6ba128686fc9" targetNamespace="http://schemas.microsoft.com/office/2006/metadata/properties" ma:root="true" ma:fieldsID="f2cbe3a3fd8abb7a28bcecb25eabb7e5" ns2:_="" ns3:_="" ns4:_="">
    <xsd:import namespace="ffaef953-2cda-4d9d-b070-85228d2d3b5f"/>
    <xsd:import namespace="756f3f7a-cc20-4157-bc78-ddc9769d8db6"/>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x0023_"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_Flow_SignoffStatus" minOccurs="0"/>
                <xsd:element ref="ns2:MediaLengthInSeconds" minOccurs="0"/>
                <xsd:element ref="ns4: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aef953-2cda-4d9d-b070-85228d2d3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x0023_" ma:index="12" nillable="true" ma:displayName="#" ma:format="Dropdown" ma:internalName="_x0023_" ma:percentage="FALSE">
      <xsd:simpleType>
        <xsd:restriction base="dms:Number"/>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Flow_SignoffStatus" ma:index="21" nillable="true" ma:displayName="Sign-off status" ma:internalName="Sign_x002d_off_x0020_status">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6f3f7a-cc20-4157-bc78-ddc9769d8db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48d4a9f-cfb2-42af-b391-1b84484739eb}" ma:internalName="TaxCatchAll" ma:showField="CatchAllData" ma:web="756f3f7a-cc20-4157-bc78-ddc9769d8d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51A6E0-6DFC-420C-9CE4-E9753F7F9C60}">
  <ds:schemaRefs>
    <ds:schemaRef ds:uri="http://schemas.microsoft.com/sharepoint/v3/contenttype/forms"/>
  </ds:schemaRefs>
</ds:datastoreItem>
</file>

<file path=customXml/itemProps2.xml><?xml version="1.0" encoding="utf-8"?>
<ds:datastoreItem xmlns:ds="http://schemas.openxmlformats.org/officeDocument/2006/customXml" ds:itemID="{FF43763D-09FB-457E-9790-CE28AFF876B4}">
  <ds:schemaRefs>
    <ds:schemaRef ds:uri="985ec44e-1bab-4c0b-9df0-6ba128686fc9"/>
    <ds:schemaRef ds:uri="http://purl.org/dc/elements/1.1/"/>
    <ds:schemaRef ds:uri="http://schemas.openxmlformats.org/package/2006/metadata/core-properties"/>
    <ds:schemaRef ds:uri="35812a0a-7ebc-4252-8f93-247b2045ed4f"/>
    <ds:schemaRef ds:uri="http://purl.org/dc/dcmitype/"/>
    <ds:schemaRef ds:uri="http://schemas.microsoft.com/office/2006/metadata/properties"/>
    <ds:schemaRef ds:uri="http://schemas.microsoft.com/office/infopath/2007/PartnerControls"/>
    <ds:schemaRef ds:uri="http://schemas.microsoft.com/office/2006/documentManagement/types"/>
    <ds:schemaRef ds:uri="db065248-edff-472c-af6e-a9abf8433378"/>
    <ds:schemaRef ds:uri="http://www.w3.org/XML/1998/namespace"/>
    <ds:schemaRef ds:uri="http://purl.org/dc/terms/"/>
  </ds:schemaRefs>
</ds:datastoreItem>
</file>

<file path=customXml/itemProps3.xml><?xml version="1.0" encoding="utf-8"?>
<ds:datastoreItem xmlns:ds="http://schemas.openxmlformats.org/officeDocument/2006/customXml" ds:itemID="{1FDB352F-68E9-4D3F-AF2E-3A360ECA1CCB}"/>
</file>

<file path=docProps/app.xml><?xml version="1.0" encoding="utf-8"?>
<Properties xmlns="http://schemas.openxmlformats.org/officeDocument/2006/extended-properties" xmlns:vt="http://schemas.openxmlformats.org/officeDocument/2006/docPropsVTypes">
  <TotalTime>237</TotalTime>
  <Words>8496</Words>
  <Application>Microsoft Office PowerPoint</Application>
  <PresentationFormat>Widescreen</PresentationFormat>
  <Paragraphs>986</Paragraphs>
  <Slides>60</Slides>
  <Notes>59</Notes>
  <HiddenSlides>2</HiddenSlides>
  <MMClips>0</MMClips>
  <ScaleCrop>false</ScaleCrop>
  <HeadingPairs>
    <vt:vector size="4" baseType="variant">
      <vt:variant>
        <vt:lpstr>Theme</vt:lpstr>
      </vt:variant>
      <vt:variant>
        <vt:i4>4</vt:i4>
      </vt:variant>
      <vt:variant>
        <vt:lpstr>Slide Titles</vt:lpstr>
      </vt:variant>
      <vt:variant>
        <vt:i4>60</vt:i4>
      </vt:variant>
    </vt:vector>
  </HeadingPairs>
  <TitlesOfParts>
    <vt:vector size="64" baseType="lpstr">
      <vt:lpstr>3_Office Theme</vt:lpstr>
      <vt:lpstr>1_Office Theme</vt:lpstr>
      <vt:lpstr>Office Theme</vt:lpstr>
      <vt:lpstr>2_Office Theme</vt:lpstr>
      <vt:lpstr>AASC Lesson 2.1: Introduction to Search </vt:lpstr>
      <vt:lpstr>Terminal Learning Objectives</vt:lpstr>
      <vt:lpstr>Overview</vt:lpstr>
      <vt:lpstr>2.1.1 Introduction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2.1.2 Levels of Search </vt:lpstr>
      <vt:lpstr>PowerPoint Presentation</vt:lpstr>
      <vt:lpstr>PowerPoint Presentation</vt:lpstr>
      <vt:lpstr>PowerPoint Presentation</vt:lpstr>
      <vt:lpstr>2.1.3 Types of Search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2.1.4 Search Team Structure </vt:lpstr>
      <vt:lpstr>Search Team Structure</vt:lpstr>
      <vt:lpstr>Search Team Structure</vt:lpstr>
      <vt:lpstr>Search Team Structure</vt:lpstr>
      <vt:lpstr>Search Team Structure</vt:lpstr>
      <vt:lpstr>Search Team Structure</vt:lpstr>
      <vt:lpstr>Search Team Structure</vt:lpstr>
      <vt:lpstr>2.1.5 Search Equipment  </vt:lpstr>
      <vt:lpstr>Search Equipment</vt:lpstr>
      <vt:lpstr>Search Equipment</vt:lpstr>
      <vt:lpstr>Search Equipment</vt:lpstr>
      <vt:lpstr>Search Equipment</vt:lpstr>
      <vt:lpstr>Search Equipment</vt:lpstr>
      <vt:lpstr>Search Equipment</vt:lpstr>
      <vt:lpstr>Search Equipment</vt:lpstr>
      <vt:lpstr>Search Equipment</vt:lpstr>
      <vt:lpstr>Search Equipment</vt:lpstr>
      <vt:lpstr>Search Equipment</vt:lpstr>
      <vt:lpstr>Search Equipment</vt:lpstr>
      <vt:lpstr>Search Equipment</vt:lpstr>
      <vt:lpstr>Search Equipment</vt:lpstr>
      <vt:lpstr>Search Equipment</vt:lpstr>
      <vt:lpstr>Search Equipment</vt:lpstr>
      <vt:lpstr>Search Equipment</vt:lpstr>
      <vt:lpstr>Search Equipment</vt:lpstr>
      <vt:lpstr>PowerPoint Presentation</vt:lpstr>
      <vt:lpstr>Move to Search Equipment Demonstration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Rory James Mc Cann</dc:creator>
  <cp:lastModifiedBy>Jordan Palli Oliver Sorabjee</cp:lastModifiedBy>
  <cp:revision>29</cp:revision>
  <dcterms:created xsi:type="dcterms:W3CDTF">2022-02-11T16:40:43Z</dcterms:created>
  <dcterms:modified xsi:type="dcterms:W3CDTF">2025-07-30T12:07:06Z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0x010100E52591365DD56D4D8750E674CD62EF32</vt:lpwstr>
  </property>
  <property fmtid="{D5CDD505-2E9C-101B-9397-08002B2CF9AE}" pid="3" name="MediaServiceImageTags">
    <vt:lpwstr/>
  </property>
</Properties>
</file>